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wmf" ContentType="image/x-wmf"/>
  <Default Extension="bin" ContentType="application/vnd.openxmlformats-officedocument.oleObject"/>
  <Default Extension="png" ContentType="image/png"/>
  <Default Extension="jpe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drawings/vmlDrawing1.vml" ContentType="application/vnd.openxmlformats-officedocument.vmlDrawing"/>
  <Override PartName="/ppt/slides/slide3.xml" ContentType="application/vnd.openxmlformats-officedocument.presentationml.slide+xml"/>
  <Override PartName="/ppt/drawings/vmlDrawing2.vml" ContentType="application/vnd.openxmlformats-officedocument.vmlDrawing"/>
  <Override PartName="/ppt/slides/slide4.xml" ContentType="application/vnd.openxmlformats-officedocument.presentationml.slide+xml"/>
  <Override PartName="/ppt/drawings/vmlDrawing3.vml" ContentType="application/vnd.openxmlformats-officedocument.vmlDrawing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 bookmarkIdSeed="3" saveSubsetFonts="1">
  <p:sldMasterIdLst>
    <p:sldMasterId id="214748364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type="screen4x3" cy="6858000" cx="9144000"/>
  <p:notesSz cx="6858000" cy="9144000"/>
  <p:defaultTextStyle>
    <a:defPPr>
      <a:defRPr lang="zh-CN"/>
    </a:defPPr>
    <a:lvl1pPr algn="l" defTabSz="914400" eaLnBrk="1" hangingPunct="1" latinLnBrk="0" marL="0" rtl="0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clrMru>
    <a:srgbClr val="0000FF"/>
    <a:srgbClr val="800000"/>
    <a:srgbClr val="FFFF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9" autoAdjust="0"/>
    <p:restoredTop sz="94640" autoAdjust="0"/>
  </p:normalViewPr>
  <p:slideViewPr>
    <p:cSldViewPr>
      <p:cViewPr varScale="1">
        <p:scale>
          <a:sx n="79" d="100"/>
          <a:sy n="79" d="100"/>
        </p:scale>
        <p:origin x="40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tableStyles" Target="tableStyles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/Relationships>
</file>

<file path=ppt/drawings/_rels/vmlDrawing1.vml.rels><?xml version="1.0" encoding="UTF-8" standalone="yes"?>
<Relationships xmlns="http://schemas.openxmlformats.org/package/2006/relationships"><Relationship Id="rId1" Type="http://schemas.openxmlformats.org/officeDocument/2006/relationships/image" Target="../media/image1.wmf"/><Relationship Id="rId2" Type="http://schemas.openxmlformats.org/officeDocument/2006/relationships/image" Target="../media/image2.wmf"/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6" Type="http://schemas.openxmlformats.org/officeDocument/2006/relationships/image" Target="../media/image7.wmf"/><Relationship Id="rId7" Type="http://schemas.openxmlformats.org/officeDocument/2006/relationships/image" Target="../media/image8.wmf"/><Relationship Id="rId8" Type="http://schemas.openxmlformats.org/officeDocument/2006/relationships/image" Target="../media/image9.wmf"/><Relationship Id="rId9" Type="http://schemas.openxmlformats.org/officeDocument/2006/relationships/image" Target="../media/image10.wmf"/><Relationship Id="rId10" Type="http://schemas.openxmlformats.org/officeDocument/2006/relationships/image" Target="../media/image11.wmf"/></Relationships>
</file>

<file path=ppt/drawings/_rels/vmlDrawing2.vml.rels><?xml version="1.0" encoding="UTF-8" standalone="yes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image" Target="../media/image14.wmf"/><Relationship Id="rId4" Type="http://schemas.openxmlformats.org/officeDocument/2006/relationships/image" Target="../media/image15.wmf"/><Relationship Id="rId5" Type="http://schemas.openxmlformats.org/officeDocument/2006/relationships/image" Target="../media/image16.wmf"/></Relationships>
</file>

<file path=ppt/drawings/_rels/vmlDrawing3.vml.rels><?xml version="1.0" encoding="UTF-8" standalone="yes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/Relationships>
</file>

<file path=ppt/notesMasters/_rels/notesMaster1.xml.rels><?xml version="1.0" encoding="UTF-8" standalone="yes"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5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716" name="Rectangle 4"/>
          <p:cNvSpPr>
            <a:spLocks noChangeAspect="1" noRot="1" noGrp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/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71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t" anchorCtr="0" bIns="45745" compatLnSpc="1" lIns="91492" numCol="1" rIns="91492" tIns="45745" vert="horz" wrap="square">
            <a:prstTxWarp prst="textNoShape"/>
          </a:bodyPr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71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71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/>
          <a:noFill/>
          <a:ln w="9525">
            <a:noFill/>
            <a:miter lim="800000"/>
            <a:headEnd/>
            <a:tailEnd/>
          </a:ln>
          <a:effectLst/>
        </p:spPr>
        <p:txBody>
          <a:bodyPr anchor="b" anchorCtr="0" bIns="45745" compatLnSpc="1" lIns="91492" numCol="1" rIns="91492" tIns="45745" vert="horz" wrap="square">
            <a:prstTxWarp prst="textNoShape"/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notesStyle>
    <a:lvl1pPr algn="l" fontAlgn="base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algn="l" fontAlgn="base" marL="4572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algn="l" fontAlgn="base" marL="9144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algn="l" fontAlgn="base" marL="13716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algn="l" fontAlgn="base" marL="1828800" rtl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algn="l" defTabSz="914400" eaLnBrk="1" hangingPunct="1" latinLnBrk="0" marL="2286000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标题幻灯片">
    <p:spTree>
      <p:nvGrpSpPr>
        <p:cNvPr id="4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9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0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algn="ctr" indent="0" marL="0">
              <a:buNone/>
              <a:defRPr sz="1800"/>
            </a:lvl1pPr>
            <a:lvl2pPr algn="ctr" indent="0" marL="342900">
              <a:buNone/>
              <a:defRPr sz="1500"/>
            </a:lvl2pPr>
            <a:lvl3pPr algn="ctr" indent="0" marL="685800">
              <a:buNone/>
              <a:defRPr sz="1350"/>
            </a:lvl3pPr>
            <a:lvl4pPr algn="ctr" indent="0" marL="1028700">
              <a:buNone/>
              <a:defRPr sz="1200"/>
            </a:lvl4pPr>
            <a:lvl5pPr algn="ctr" indent="0" marL="1371600">
              <a:buNone/>
              <a:defRPr sz="1200"/>
            </a:lvl5pPr>
            <a:lvl6pPr algn="ctr" indent="0" marL="1714500">
              <a:buNone/>
              <a:defRPr sz="1200"/>
            </a:lvl6pPr>
            <a:lvl7pPr algn="ctr" indent="0" marL="2057400">
              <a:buNone/>
              <a:defRPr sz="1200"/>
            </a:lvl7pPr>
            <a:lvl8pPr algn="ctr" indent="0" marL="2400300">
              <a:buNone/>
              <a:defRPr sz="1200"/>
            </a:lvl8pPr>
            <a:lvl9pPr algn="ctr" indent="0" marL="2743200">
              <a:buNone/>
              <a:defRPr sz="1200"/>
            </a:lvl9pPr>
          </a:lstStyle>
          <a:p>
            <a:r>
              <a:rPr altLang="en-US" lang="zh-CN"/>
              <a:t>单击此处编辑母版副标题样式</a:t>
            </a:r>
          </a:p>
        </p:txBody>
      </p:sp>
      <p:sp>
        <p:nvSpPr>
          <p:cNvPr id="104866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6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6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04ADC858-7CF3-4C9A-84A4-1A9E33FC5ED0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标题和竖排文字">
    <p:spTree>
      <p:nvGrpSpPr>
        <p:cNvPr id="4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85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8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8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8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29B4716-ADC7-4BDE-BCAB-7CFF444B80BE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竖排标题与文本">
    <p:spTree>
      <p:nvGrpSpPr>
        <p:cNvPr id="4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8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9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7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7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7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FAB3365-6740-4B2A-A48B-1C914E39CA93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标题和内容">
    <p:spTree>
      <p:nvGrpSpPr>
        <p:cNvPr id="4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3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74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7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7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7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17A1B53-A345-4559-8E55-75D7050F8665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节标题">
    <p:spTree>
      <p:nvGrpSpPr>
        <p:cNvPr id="5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89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90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indent="0" mar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indent="0" marL="34290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indent="0" marL="68580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indent="0" marL="10287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indent="0" marL="13716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indent="0" marL="17145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indent="0" marL="20574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indent="0" marL="24003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indent="0" marL="274320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69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9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9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1C8B9ACF-C420-4093-A16E-87132684457B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两栏内容">
    <p:spTree>
      <p:nvGrpSpPr>
        <p:cNvPr id="5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95" name="内容占位符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96" name="内容占位符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697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98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99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610815C3-881F-4A75-A074-7CD9578DAFC0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比较">
    <p:spTree>
      <p:nvGrpSpPr>
        <p:cNvPr id="5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0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01" name="文本占位符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702" name="内容占位符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703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indent="0" marL="0">
              <a:buNone/>
              <a:defRPr b="1" sz="1800"/>
            </a:lvl1pPr>
            <a:lvl2pPr indent="0" marL="342900">
              <a:buNone/>
              <a:defRPr b="1" sz="1500"/>
            </a:lvl2pPr>
            <a:lvl3pPr indent="0" marL="685800">
              <a:buNone/>
              <a:defRPr b="1" sz="1350"/>
            </a:lvl3pPr>
            <a:lvl4pPr indent="0" marL="1028700">
              <a:buNone/>
              <a:defRPr b="1" sz="1200"/>
            </a:lvl4pPr>
            <a:lvl5pPr indent="0" marL="1371600">
              <a:buNone/>
              <a:defRPr b="1" sz="1200"/>
            </a:lvl5pPr>
            <a:lvl6pPr indent="0" marL="1714500">
              <a:buNone/>
              <a:defRPr b="1" sz="1200"/>
            </a:lvl6pPr>
            <a:lvl7pPr indent="0" marL="2057400">
              <a:buNone/>
              <a:defRPr b="1" sz="1200"/>
            </a:lvl7pPr>
            <a:lvl8pPr indent="0" marL="2400300">
              <a:buNone/>
              <a:defRPr b="1" sz="1200"/>
            </a:lvl8pPr>
            <a:lvl9pPr indent="0" marL="2743200">
              <a:buNone/>
              <a:defRPr b="1" sz="120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704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705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706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707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2ABA6AE-2DF7-490A-AE1F-1688B9F8D887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仅标题">
    <p:spTree>
      <p:nvGrpSpPr>
        <p:cNvPr id="4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64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6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6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8F329975-CCA5-4150-ADEE-F8D7583A8FD4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空白">
    <p:spTree>
      <p:nvGrpSpPr>
        <p:cNvPr id="2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582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583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C431B086-6B55-47A0-B588-90E2C0D24C10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内容与标题">
    <p:spTree>
      <p:nvGrpSpPr>
        <p:cNvPr id="5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8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709" name="内容占位符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710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71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71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71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174BA01-BE86-4A26-8CEF-8F228732474E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图片与标题">
    <p:spTree>
      <p:nvGrpSpPr>
        <p:cNvPr id="4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78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altLang="en-US" lang="zh-CN"/>
              <a:t>单击此处编辑母版标题样式</a:t>
            </a:r>
          </a:p>
        </p:txBody>
      </p:sp>
      <p:sp>
        <p:nvSpPr>
          <p:cNvPr id="1048679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indent="0" marL="0">
              <a:buNone/>
              <a:defRPr sz="2400"/>
            </a:lvl1pPr>
            <a:lvl2pPr indent="0" marL="342900">
              <a:buNone/>
              <a:defRPr sz="2100"/>
            </a:lvl2pPr>
            <a:lvl3pPr indent="0" marL="685800">
              <a:buNone/>
              <a:defRPr sz="1800"/>
            </a:lvl3pPr>
            <a:lvl4pPr indent="0" marL="1028700">
              <a:buNone/>
              <a:defRPr sz="1500"/>
            </a:lvl4pPr>
            <a:lvl5pPr indent="0" marL="1371600">
              <a:buNone/>
              <a:defRPr sz="1500"/>
            </a:lvl5pPr>
            <a:lvl6pPr indent="0" marL="1714500">
              <a:buNone/>
              <a:defRPr sz="1500"/>
            </a:lvl6pPr>
            <a:lvl7pPr indent="0" marL="2057400">
              <a:buNone/>
              <a:defRPr sz="1500"/>
            </a:lvl7pPr>
            <a:lvl8pPr indent="0" marL="2400300">
              <a:buNone/>
              <a:defRPr sz="1500"/>
            </a:lvl8pPr>
            <a:lvl9pPr indent="0" marL="2743200">
              <a:buNone/>
              <a:defRPr sz="1500"/>
            </a:lvl9pPr>
          </a:lstStyle>
          <a:p>
            <a:endParaRPr altLang="en-US" lang="zh-CN"/>
          </a:p>
        </p:txBody>
      </p:sp>
      <p:sp>
        <p:nvSpPr>
          <p:cNvPr id="1048680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indent="0" marL="0">
              <a:buNone/>
              <a:defRPr sz="1200"/>
            </a:lvl1pPr>
            <a:lvl2pPr indent="0" marL="342900">
              <a:buNone/>
              <a:defRPr sz="1050"/>
            </a:lvl2pPr>
            <a:lvl3pPr indent="0" marL="685800">
              <a:buNone/>
              <a:defRPr sz="900"/>
            </a:lvl3pPr>
            <a:lvl4pPr indent="0" marL="1028700">
              <a:buNone/>
              <a:defRPr sz="750"/>
            </a:lvl4pPr>
            <a:lvl5pPr indent="0" marL="1371600">
              <a:buNone/>
              <a:defRPr sz="750"/>
            </a:lvl5pPr>
            <a:lvl6pPr indent="0" marL="1714500">
              <a:buNone/>
              <a:defRPr sz="750"/>
            </a:lvl6pPr>
            <a:lvl7pPr indent="0" marL="2057400">
              <a:buNone/>
              <a:defRPr sz="750"/>
            </a:lvl7pPr>
            <a:lvl8pPr indent="0" marL="2400300">
              <a:buNone/>
              <a:defRPr sz="750"/>
            </a:lvl8pPr>
            <a:lvl9pPr indent="0" marL="2743200">
              <a:buNone/>
              <a:defRPr sz="750"/>
            </a:lvl9pPr>
          </a:lstStyle>
          <a:p>
            <a:pPr lvl="0"/>
            <a:r>
              <a:rPr altLang="en-US" lang="zh-CN"/>
              <a:t>单击此处编辑母版文本样式</a:t>
            </a:r>
          </a:p>
        </p:txBody>
      </p:sp>
      <p:sp>
        <p:nvSpPr>
          <p:cNvPr id="1048681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82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altLang="zh-CN" lang="en-US"/>
          </a:p>
        </p:txBody>
      </p:sp>
      <p:sp>
        <p:nvSpPr>
          <p:cNvPr id="1048683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D4B905F5-3C23-4FDF-9F1F-7E7F905AAF0C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/>
        </p:spPr>
        <p:txBody>
          <a:bodyPr anchor="ctr" bIns="45720" lIns="91440" rIns="91440" rtlCol="0" tIns="45720" vert="horz">
            <a:normAutofit/>
          </a:bodyPr>
          <a:p>
            <a:r>
              <a:rPr altLang="en-US" lang="zh-CN"/>
              <a:t>单击此处编辑母版标题样式</a:t>
            </a:r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/>
        </p:spPr>
        <p:txBody>
          <a:bodyPr bIns="45720" lIns="91440" rIns="91440" rtlCol="0" tIns="45720" vert="horz">
            <a:normAutofit/>
          </a:bodyPr>
          <a:p>
            <a:pPr lvl="0"/>
            <a:r>
              <a:rPr altLang="en-US" lang="zh-CN"/>
              <a:t>单击此处编辑母版文本样式</a:t>
            </a:r>
          </a:p>
          <a:p>
            <a:pPr lvl="1"/>
            <a:r>
              <a:rPr altLang="en-US" lang="zh-CN"/>
              <a:t>二级</a:t>
            </a:r>
          </a:p>
          <a:p>
            <a:pPr lvl="2"/>
            <a:r>
              <a:rPr altLang="en-US" lang="zh-CN"/>
              <a:t>三级</a:t>
            </a:r>
          </a:p>
          <a:p>
            <a:pPr lvl="3"/>
            <a:r>
              <a:rPr altLang="en-US" lang="zh-CN"/>
              <a:t>四级</a:t>
            </a:r>
          </a:p>
          <a:p>
            <a:pPr lvl="4"/>
            <a:r>
              <a:rPr altLang="en-US" lang="zh-CN"/>
              <a:t>五级</a:t>
            </a:r>
          </a:p>
        </p:txBody>
      </p: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/>
        </p:spPr>
        <p:txBody>
          <a:bodyPr anchor="ctr" bIns="45720" lIns="91440" rIns="91440" rtlCol="0" tIns="45720" vert="horz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zh-CN" lang="en-US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/>
        </p:spPr>
        <p:txBody>
          <a:bodyPr anchor="ctr" bIns="45720" lIns="91440" rIns="91440" rtlCol="0" tIns="45720" vert="horz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AB3365-6740-4B2A-A48B-1C914E39CA93}" type="slidenum">
              <a:rPr altLang="zh-CN" lang="en-US" smtClean="0"/>
              <a:t>‹#›</a:t>
            </a:fld>
            <a:endParaRPr altLang="zh-CN" lang="en-US"/>
          </a:p>
        </p:txBody>
      </p:sp>
    </p:spTree>
  </p:cSld>
  <p:clrMap accent1="accent1" accent2="accent2" accent3="accent3" accent4="accent4" accent5="accent5" accent6="accent6" bg1="lt1" bg2="lt2" tx1="dk1" tx2="dk2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eaLnBrk="1" hangingPunct="1" latinLnBrk="0" rtl="0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685800" eaLnBrk="1" hangingPunct="1" indent="-171450" latinLnBrk="0" marL="171450" rtl="0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indent="-171450" latinLnBrk="0" marL="5143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indent="-171450" latinLnBrk="0" marL="8572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indent="-171450" latinLnBrk="0" marL="12001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indent="-171450" latinLnBrk="0" marL="15430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indent="-171450" latinLnBrk="0" marL="18859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indent="-171450" latinLnBrk="0" marL="22288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indent="-171450" latinLnBrk="0" marL="25717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indent="-171450" latinLnBrk="0" marL="2914650" rtl="0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algn="l" defTabSz="685800" eaLnBrk="1" hangingPunct="1" latinLnBrk="0" marL="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algn="l" defTabSz="685800" eaLnBrk="1" hangingPunct="1" latinLnBrk="0" marL="3429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algn="l" defTabSz="685800" eaLnBrk="1" hangingPunct="1" latinLnBrk="0" marL="6858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algn="l" defTabSz="685800" eaLnBrk="1" hangingPunct="1" latinLnBrk="0" marL="10287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algn="l" defTabSz="685800" eaLnBrk="1" hangingPunct="1" latinLnBrk="0" marL="13716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algn="l" defTabSz="685800" eaLnBrk="1" hangingPunct="1" latinLnBrk="0" marL="17145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algn="l" defTabSz="685800" eaLnBrk="1" hangingPunct="1" latinLnBrk="0" marL="20574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algn="l" defTabSz="685800" eaLnBrk="1" hangingPunct="1" latinLnBrk="0" marL="24003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algn="l" defTabSz="685800" eaLnBrk="1" hangingPunct="1" latinLnBrk="0" marL="2743200" rtl="0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image" Target="../media/image32.jpeg"/><Relationship Id="rId2" Type="http://schemas.openxmlformats.org/officeDocument/2006/relationships/slideLayout" Target="../slideLayouts/slideLayout7.xml"/></Relationships>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7.xml"/></Relationships>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0.bin"/><Relationship Id="rId2" Type="http://schemas.openxmlformats.org/officeDocument/2006/relationships/image" Target="../media/image1.wmf"/><Relationship Id="rId3" Type="http://schemas.openxmlformats.org/officeDocument/2006/relationships/oleObject" Target="../embeddings/oleObject1.bin"/><Relationship Id="rId4" Type="http://schemas.openxmlformats.org/officeDocument/2006/relationships/image" Target="../media/image2.wmf"/><Relationship Id="rId5" Type="http://schemas.openxmlformats.org/officeDocument/2006/relationships/image" Target="../media/image3.jpeg"/><Relationship Id="rId6" Type="http://schemas.openxmlformats.org/officeDocument/2006/relationships/oleObject" Target="../embeddings/oleObject2.bin"/><Relationship Id="rId7" Type="http://schemas.openxmlformats.org/officeDocument/2006/relationships/image" Target="../media/image4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5.w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6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7.w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8.w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9.w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10.w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11.wmf"/><Relationship Id="rId22" Type="http://schemas.openxmlformats.org/officeDocument/2006/relationships/slideLayout" Target="../slideLayouts/slideLayout7.xml"/><Relationship Id="rId23" Type="http://schemas.openxmlformats.org/officeDocument/2006/relationships/vmlDrawing" Target="../drawings/vmlDrawing1.vml"/></Relationships>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0.bin"/><Relationship Id="rId2" Type="http://schemas.openxmlformats.org/officeDocument/2006/relationships/image" Target="../media/image12.wmf"/><Relationship Id="rId3" Type="http://schemas.openxmlformats.org/officeDocument/2006/relationships/oleObject" Target="../embeddings/oleObject11.bin"/><Relationship Id="rId4" Type="http://schemas.openxmlformats.org/officeDocument/2006/relationships/image" Target="../media/image13.w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14.wmf"/><Relationship Id="rId7" Type="http://schemas.openxmlformats.org/officeDocument/2006/relationships/oleObject" Target="../embeddings/oleObject13.bin"/><Relationship Id="rId8" Type="http://schemas.openxmlformats.org/officeDocument/2006/relationships/image" Target="../media/image15.wmf"/><Relationship Id="rId9" Type="http://schemas.openxmlformats.org/officeDocument/2006/relationships/oleObject" Target="../embeddings/oleObject14.bin"/><Relationship Id="rId10" Type="http://schemas.openxmlformats.org/officeDocument/2006/relationships/image" Target="../media/image16.wmf"/><Relationship Id="rId11" Type="http://schemas.openxmlformats.org/officeDocument/2006/relationships/slideLayout" Target="../slideLayouts/slideLayout7.xml"/><Relationship Id="rId12" Type="http://schemas.openxmlformats.org/officeDocument/2006/relationships/vmlDrawing" Target="../drawings/vmlDrawing2.vml"/></Relationships>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oleObject" Target="../embeddings/oleObject15.bin"/><Relationship Id="rId2" Type="http://schemas.openxmlformats.org/officeDocument/2006/relationships/image" Target="../media/image17.wmf"/><Relationship Id="rId3" Type="http://schemas.openxmlformats.org/officeDocument/2006/relationships/oleObject" Target="../embeddings/oleObject16.bin"/><Relationship Id="rId4" Type="http://schemas.openxmlformats.org/officeDocument/2006/relationships/image" Target="../media/image18.wmf"/><Relationship Id="rId5" Type="http://schemas.openxmlformats.org/officeDocument/2006/relationships/oleObject" Target="../embeddings/oleObject17.bin"/><Relationship Id="rId6" Type="http://schemas.openxmlformats.org/officeDocument/2006/relationships/image" Target="../media/image19.wmf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slideLayout" Target="../slideLayouts/slideLayout7.xml"/><Relationship Id="rId10" Type="http://schemas.openxmlformats.org/officeDocument/2006/relationships/vmlDrawing" Target="../drawings/vmlDrawing3.vml"/></Relationships>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7.xml"/></Relationships>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jpeg"/><Relationship Id="rId3" Type="http://schemas.openxmlformats.org/officeDocument/2006/relationships/image" Target="../media/image27.png"/><Relationship Id="rId4" Type="http://schemas.openxmlformats.org/officeDocument/2006/relationships/image" Target="../media/image3.jpeg"/><Relationship Id="rId5" Type="http://schemas.openxmlformats.org/officeDocument/2006/relationships/image" Target="../media/image28.jpeg"/><Relationship Id="rId6" Type="http://schemas.openxmlformats.org/officeDocument/2006/relationships/image" Target="../media/image29.jpeg"/><Relationship Id="rId7" Type="http://schemas.openxmlformats.org/officeDocument/2006/relationships/slideLayout" Target="../slideLayouts/slideLayout7.xml"/></Relationships>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jpeg"/><Relationship Id="rId3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4" name="Text Box 4"/>
          <p:cNvSpPr txBox="1">
            <a:spLocks noChangeArrowheads="1"/>
          </p:cNvSpPr>
          <p:nvPr/>
        </p:nvSpPr>
        <p:spPr bwMode="auto">
          <a:xfrm>
            <a:off x="1905000" y="1981200"/>
            <a:ext cx="6019800" cy="12090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indent="-285750" marL="7429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indent="-228600" marL="11430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indent="-228600" marL="16002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indent="-228600" marL="20574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altLang="en-US" dirty="0" sz="6600" lang="zh-CN">
                <a:solidFill>
                  <a:srgbClr val="0000FF"/>
                </a:solidFill>
                <a:ea typeface="华文中宋" panose="02010600040101010101" pitchFamily="2" charset="-122"/>
              </a:rPr>
              <a:t>核磁共振实验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4" name="图片 1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9221" t="11148" r="10123" b="4262"/>
          <a:stretch>
            <a:fillRect/>
          </a:stretch>
        </p:blipFill>
        <p:spPr>
          <a:xfrm>
            <a:off x="381000" y="1325560"/>
            <a:ext cx="8395783" cy="4953000"/>
          </a:xfrm>
          <a:prstGeom prst="rect"/>
        </p:spPr>
      </p:pic>
      <p:sp>
        <p:nvSpPr>
          <p:cNvPr id="1048648" name="矩形 2"/>
          <p:cNvSpPr/>
          <p:nvPr/>
        </p:nvSpPr>
        <p:spPr>
          <a:xfrm>
            <a:off x="7455054" y="4938225"/>
            <a:ext cx="1017652" cy="594215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9" name="矩形 3"/>
          <p:cNvSpPr/>
          <p:nvPr/>
        </p:nvSpPr>
        <p:spPr>
          <a:xfrm>
            <a:off x="574158" y="2430905"/>
            <a:ext cx="1089437" cy="632610"/>
          </a:xfrm>
          <a:prstGeom prst="rect"/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50" name="文本框 4"/>
          <p:cNvSpPr txBox="1"/>
          <p:nvPr/>
        </p:nvSpPr>
        <p:spPr>
          <a:xfrm>
            <a:off x="381000" y="528935"/>
            <a:ext cx="2316480" cy="561340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2800" lang="zh-CN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触发信源设置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1" name="文本框 2"/>
          <p:cNvSpPr txBox="1"/>
          <p:nvPr/>
        </p:nvSpPr>
        <p:spPr>
          <a:xfrm>
            <a:off x="304800" y="417493"/>
            <a:ext cx="8458200" cy="1031239"/>
          </a:xfrm>
          <a:prstGeom prst="rect"/>
          <a:noFill/>
        </p:spPr>
        <p:txBody>
          <a:bodyPr wrap="square">
            <a:spAutoFit/>
          </a:bodyPr>
          <a:p>
            <a:pPr algn="just"/>
            <a:r>
              <a:rPr altLang="zh-CN" b="1" dirty="0" sz="2800" kern="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2. </a:t>
            </a:r>
            <a:r>
              <a:rPr altLang="zh-CN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测量</a:t>
            </a:r>
            <a:r>
              <a:rPr altLang="en-US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掺硫酸铜的</a:t>
            </a:r>
            <a:r>
              <a:rPr altLang="zh-CN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水样品（</a:t>
            </a:r>
            <a:r>
              <a:rPr altLang="zh-CN" b="1" dirty="0" sz="2800" kern="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H</a:t>
            </a:r>
            <a:r>
              <a:rPr altLang="zh-CN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核）和聚四氟乙烯（</a:t>
            </a:r>
            <a:r>
              <a:rPr altLang="zh-CN" b="1" dirty="0" sz="2800" kern="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F</a:t>
            </a:r>
            <a:r>
              <a:rPr altLang="zh-CN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核）样品的</a:t>
            </a:r>
            <a:r>
              <a:rPr altLang="zh-CN" b="1" dirty="0" sz="2800" kern="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g </a:t>
            </a:r>
            <a:r>
              <a:rPr altLang="zh-CN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因子</a:t>
            </a:r>
            <a:r>
              <a:rPr altLang="en-US" b="1" dirty="0" sz="2800" kern="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和 </a:t>
            </a:r>
            <a:r>
              <a:rPr altLang="zh-CN" b="1" dirty="0" sz="2800" i="1" kern="0" lang="el-GR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γ</a:t>
            </a:r>
            <a:endParaRPr altLang="zh-CN" dirty="0" sz="2800" kern="100" lang="zh-CN">
              <a:solidFill>
                <a:srgbClr val="0000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23" name="表格 4"/>
          <p:cNvGraphicFramePr>
            <a:graphicFrameLocks noGrp="1"/>
          </p:cNvGraphicFramePr>
          <p:nvPr/>
        </p:nvGraphicFramePr>
        <p:xfrm>
          <a:off x="2895600" y="2824480"/>
          <a:ext cx="5791200" cy="32715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9157"/>
                <a:gridCol w="1165997"/>
                <a:gridCol w="1316601"/>
                <a:gridCol w="1421549"/>
                <a:gridCol w="1247896"/>
              </a:tblGrid>
              <a:tr h="302020">
                <a:tc rowSpan="2">
                  <a:txBody>
                    <a:bodyPr/>
                    <a:p>
                      <a:pPr algn="l" indent="114300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p>
                      <a:pPr algn="l" indent="114300">
                        <a:lnSpc>
                          <a:spcPct val="150000"/>
                        </a:lnSpc>
                      </a:pPr>
                      <a:r>
                        <a:rPr b="1" sz="2000" kern="0" lang="zh-CN">
                          <a:solidFill>
                            <a:schemeClr val="tx1"/>
                          </a:solidFill>
                          <a:effectLst/>
                        </a:rPr>
                        <a:t>样品：</a:t>
                      </a:r>
                      <a:r>
                        <a:rPr b="1" sz="2000" kern="0" lang="en-US" u="sng">
                          <a:solidFill>
                            <a:schemeClr val="tx1"/>
                          </a:solidFill>
                          <a:effectLst/>
                        </a:rPr>
                        <a:t>              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CN"/>
                    </a:p>
                  </a:txBody>
                </a:tc>
                <a:tc gridSpan="2">
                  <a:txBody>
                    <a:bodyPr/>
                    <a:p>
                      <a:pPr algn="l" indent="114300">
                        <a:lnSpc>
                          <a:spcPct val="150000"/>
                        </a:lnSpc>
                      </a:pPr>
                      <a:r>
                        <a:rPr b="1" dirty="0" sz="2000" kern="0" lang="zh-CN">
                          <a:solidFill>
                            <a:schemeClr val="tx1"/>
                          </a:solidFill>
                          <a:effectLst/>
                        </a:rPr>
                        <a:t>样品：</a:t>
                      </a:r>
                      <a:r>
                        <a:rPr b="1" dirty="0" sz="2000" kern="0" lang="en-US" u="sng">
                          <a:solidFill>
                            <a:schemeClr val="tx1"/>
                          </a:solidFill>
                          <a:effectLst/>
                        </a:rPr>
                        <a:t>              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p>
                      <a:endParaRPr altLang="en-US" lang="zh-CN"/>
                    </a:p>
                  </a:txBody>
                </a:tc>
              </a:tr>
              <a:tr h="381397">
                <a:tc vMerge="1">
                  <a:txBody>
                    <a:bodyPr/>
                    <a:p>
                      <a:endParaRPr altLang="en-US" lang="zh-CN"/>
                    </a:p>
                  </a:txBody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100" lang="en-US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(MHz)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baseline="-25000" b="1" sz="2000" kern="0" lang="en-US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(mT)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100" lang="en-US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(MHz)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B</a:t>
                      </a:r>
                      <a:r>
                        <a:rPr baseline="-25000"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b="1" dirty="0" sz="2000" kern="0" lang="en-US" err="1">
                          <a:solidFill>
                            <a:schemeClr val="tx1"/>
                          </a:solidFill>
                          <a:effectLst/>
                        </a:rPr>
                        <a:t>mT</a:t>
                      </a: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 strike="noStrike" u="none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8139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6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000" kern="0" lang="en-US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b="1" dirty="0" sz="2000" kern="100" lang="zh-CN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48652" name="文本框 1"/>
          <p:cNvSpPr txBox="1"/>
          <p:nvPr/>
        </p:nvSpPr>
        <p:spPr>
          <a:xfrm>
            <a:off x="326137" y="1597153"/>
            <a:ext cx="3701178" cy="497840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注意：两种样品的 </a:t>
            </a:r>
            <a:r>
              <a:rPr altLang="zh-CN" b="1" dirty="0" sz="2400" i="1" lang="en-US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altLang="zh-CN" baseline="-25000" b="1" dirty="0" sz="2400" lang="en-US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altLang="en-US" b="1" dirty="0" sz="2400" lang="zh-CN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不同</a:t>
            </a:r>
          </a:p>
        </p:txBody>
      </p:sp>
      <p:pic>
        <p:nvPicPr>
          <p:cNvPr id="2097205" name="图片 5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1"/>
          <a:srcRect l="26854" t="4288" r="47222" b="46489"/>
          <a:stretch>
            <a:fillRect/>
          </a:stretch>
        </p:blipFill>
        <p:spPr>
          <a:xfrm>
            <a:off x="381000" y="3883153"/>
            <a:ext cx="2133600" cy="2136647"/>
          </a:xfrm>
          <a:prstGeom prst="rect"/>
        </p:spPr>
      </p:pic>
      <p:sp>
        <p:nvSpPr>
          <p:cNvPr id="1048653" name="文本框 6"/>
          <p:cNvSpPr txBox="1"/>
          <p:nvPr/>
        </p:nvSpPr>
        <p:spPr>
          <a:xfrm>
            <a:off x="295657" y="2740153"/>
            <a:ext cx="1990343" cy="904240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特斯拉计放在架子上</a:t>
            </a:r>
          </a:p>
        </p:txBody>
      </p:sp>
      <p:cxnSp>
        <p:nvCxnSpPr>
          <p:cNvPr id="3145741" name="直接箭头连接符 8"/>
          <p:cNvCxnSpPr>
            <a:cxnSpLocks/>
          </p:cNvCxnSpPr>
          <p:nvPr/>
        </p:nvCxnSpPr>
        <p:spPr bwMode="auto">
          <a:xfrm>
            <a:off x="1066800" y="3502153"/>
            <a:ext cx="152400" cy="685800"/>
          </a:xfrm>
          <a:prstGeom prst="straightConnector1"/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48654" name="文本框 9"/>
          <p:cNvSpPr txBox="1"/>
          <p:nvPr/>
        </p:nvSpPr>
        <p:spPr>
          <a:xfrm>
            <a:off x="3048000" y="2281535"/>
            <a:ext cx="5486398" cy="497839"/>
          </a:xfrm>
          <a:prstGeom prst="rect"/>
          <a:noFill/>
        </p:spPr>
        <p:txBody>
          <a:bodyPr wrap="square">
            <a:spAutoFit/>
          </a:bodyPr>
          <a:p>
            <a:r>
              <a:rPr altLang="zh-CN" dirty="0" sz="24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水样品与四氟乙烯样品</a:t>
            </a:r>
            <a:r>
              <a:rPr altLang="zh-CN" dirty="0" sz="24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altLang="zh-CN" dirty="0" sz="2400" i="1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g</a:t>
            </a:r>
            <a:r>
              <a:rPr altLang="zh-CN" dirty="0" sz="2400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altLang="zh-CN" dirty="0" sz="24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因子测量数据</a:t>
            </a:r>
            <a:endParaRPr altLang="en-US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5" name="文本框 2"/>
          <p:cNvSpPr txBox="1"/>
          <p:nvPr/>
        </p:nvSpPr>
        <p:spPr>
          <a:xfrm>
            <a:off x="381000" y="1219200"/>
            <a:ext cx="8458200" cy="3346237"/>
          </a:xfrm>
          <a:prstGeom prst="rect"/>
          <a:noFill/>
        </p:spPr>
        <p:txBody>
          <a:bodyPr wrap="square">
            <a:spAutoFit/>
          </a:bodyPr>
          <a:p>
            <a:pPr algn="just" indent="-342900" lvl="0" marL="342900">
              <a:lnSpc>
                <a:spcPct val="150000"/>
              </a:lnSpc>
              <a:buFont typeface="+mj-lt"/>
              <a:buAutoNum type="arabicPeriod"/>
            </a:pP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 </a:t>
            </a:r>
            <a:r>
              <a:rPr altLang="zh-CN" baseline="30000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altLang="zh-CN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 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altLang="zh-CN" baseline="-25000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关系曲线，利用最小二乘法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 </a:t>
            </a:r>
            <a:r>
              <a:rPr altLang="zh-CN" baseline="30000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</a:t>
            </a:r>
            <a:r>
              <a:rPr altLang="zh-CN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H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因子、磁旋比 </a:t>
            </a:r>
            <a:r>
              <a:rPr altLang="zh-CN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γ/2π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。测得的 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因子与公认值比较，分析误差。</a:t>
            </a:r>
            <a:endParaRPr altLang="zh-CN" b="1" dirty="0" sz="2400" kern="100" lang="zh-CN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  <a:p>
            <a:pPr algn="just" indent="-342900" lvl="0" marL="342900">
              <a:lnSpc>
                <a:spcPct val="150000"/>
              </a:lnSpc>
              <a:buFont typeface="+mj-lt"/>
              <a:buAutoNum type="arabicPeriod"/>
            </a:pP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画出 </a:t>
            </a:r>
            <a:r>
              <a:rPr altLang="zh-CN" baseline="30000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19</a:t>
            </a:r>
            <a:r>
              <a:rPr altLang="zh-CN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 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与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altLang="zh-CN" baseline="-25000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关系曲线，利用最小二乘法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计算 </a:t>
            </a:r>
            <a:r>
              <a:rPr altLang="zh-CN" baseline="30000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19</a:t>
            </a:r>
            <a:r>
              <a:rPr altLang="zh-CN" b="1" dirty="0" sz="2400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F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核的 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因子、磁旋比 </a:t>
            </a:r>
            <a:r>
              <a:rPr altLang="zh-CN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γ/2π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。测得的 </a:t>
            </a:r>
            <a:r>
              <a:rPr altLang="zh-CN" b="1" dirty="0" sz="2400" i="1" kern="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altLang="zh-CN" b="1" dirty="0" sz="2400" kern="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因子与公认值比较，分析误差。</a:t>
            </a:r>
            <a:endParaRPr altLang="zh-CN" b="1" dirty="0" sz="2400" kern="100" lang="zh-CN">
              <a:effectLst/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56" name="文本框 4"/>
          <p:cNvSpPr txBox="1"/>
          <p:nvPr/>
        </p:nvSpPr>
        <p:spPr>
          <a:xfrm>
            <a:off x="304800" y="304800"/>
            <a:ext cx="2438400" cy="523220"/>
          </a:xfrm>
          <a:prstGeom prst="rect"/>
          <a:noFill/>
        </p:spPr>
        <p:txBody>
          <a:bodyPr wrap="square">
            <a:spAutoFit/>
          </a:bodyPr>
          <a:p>
            <a:pPr algn="just"/>
            <a:r>
              <a:rPr altLang="en-US" b="1" dirty="0" sz="2800" kern="1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四、</a:t>
            </a:r>
            <a:r>
              <a:rPr altLang="zh-CN" b="1" dirty="0" sz="2800" kern="1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结果分析</a:t>
            </a:r>
            <a:endParaRPr altLang="zh-CN" dirty="0" sz="2800" kern="100" lang="zh-CN">
              <a:solidFill>
                <a:srgbClr val="C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57" name="文本框 2"/>
          <p:cNvSpPr txBox="1"/>
          <p:nvPr/>
        </p:nvSpPr>
        <p:spPr>
          <a:xfrm>
            <a:off x="228600" y="1262278"/>
            <a:ext cx="8229600" cy="2242922"/>
          </a:xfrm>
          <a:prstGeom prst="rect"/>
          <a:noFill/>
        </p:spPr>
        <p:txBody>
          <a:bodyPr wrap="square">
            <a:spAutoFit/>
          </a:bodyPr>
          <a:p>
            <a:pPr algn="just" indent="-342900" lvl="0" marL="342900">
              <a:lnSpc>
                <a:spcPct val="150000"/>
              </a:lnSpc>
              <a:buFont typeface="+mj-lt"/>
              <a:buAutoNum type="arabicPeriod"/>
            </a:pP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水样品盛放于玻璃容器中，取放要小心。</a:t>
            </a:r>
          </a:p>
          <a:p>
            <a:pPr algn="just" indent="-342900" lvl="0" marL="342900">
              <a:lnSpc>
                <a:spcPct val="150000"/>
              </a:lnSpc>
              <a:buFont typeface="+mj-lt"/>
              <a:buAutoNum type="arabicPeriod"/>
            </a:pP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插拔导线时请轻插轻拔，不要用力过猛。</a:t>
            </a:r>
          </a:p>
          <a:p>
            <a:pPr algn="just" indent="-342900" lvl="0" marL="342900">
              <a:lnSpc>
                <a:spcPct val="150000"/>
              </a:lnSpc>
              <a:buFont typeface="+mj-lt"/>
              <a:buAutoNum type="arabicPeriod"/>
            </a:pP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实验完成后，整理好仪器，</a:t>
            </a:r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甩干无盖试管中的水，</a:t>
            </a: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样品放入样品盒中，并交还老师。</a:t>
            </a:r>
          </a:p>
        </p:txBody>
      </p:sp>
      <p:sp>
        <p:nvSpPr>
          <p:cNvPr id="1048658" name="文本框 4"/>
          <p:cNvSpPr txBox="1"/>
          <p:nvPr/>
        </p:nvSpPr>
        <p:spPr>
          <a:xfrm>
            <a:off x="152400" y="304800"/>
            <a:ext cx="2590800" cy="523220"/>
          </a:xfrm>
          <a:prstGeom prst="rect"/>
          <a:noFill/>
        </p:spPr>
        <p:txBody>
          <a:bodyPr wrap="square">
            <a:spAutoFit/>
          </a:bodyPr>
          <a:p>
            <a:pPr algn="just"/>
            <a:r>
              <a:rPr altLang="en-US" b="1" dirty="0" sz="2800" kern="1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五、</a:t>
            </a:r>
            <a:r>
              <a:rPr altLang="zh-CN" b="1" dirty="0" sz="2800" kern="1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注意事项</a:t>
            </a:r>
            <a:endParaRPr altLang="zh-CN" dirty="0" sz="2800" kern="100" lang="zh-CN">
              <a:solidFill>
                <a:srgbClr val="C00000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5" name="Rectangle 21"/>
          <p:cNvSpPr>
            <a:spLocks noChangeArrowheads="1"/>
          </p:cNvSpPr>
          <p:nvPr/>
        </p:nvSpPr>
        <p:spPr bwMode="auto">
          <a:xfrm>
            <a:off x="29564" y="228600"/>
            <a:ext cx="2892599" cy="624840"/>
          </a:xfrm>
          <a:prstGeom prst="rect"/>
          <a:noFill/>
          <a:ln>
            <a:noFill/>
          </a:ln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1pPr>
            <a:lvl2pPr indent="-285750" marL="7429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2pPr>
            <a:lvl3pPr indent="-228600" marL="1143000"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3pPr>
            <a:lvl4pPr indent="-228600" marL="16002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4pPr>
            <a:lvl5pPr indent="-228600" marL="2057400">
              <a:spcBef>
                <a:spcPct val="20000"/>
              </a:spcBef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5pPr>
            <a:lvl6pPr eaLnBrk="0" fontAlgn="base" hangingPunct="0" indent="-228600" marL="25146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6pPr>
            <a:lvl7pPr eaLnBrk="0" fontAlgn="base" hangingPunct="0" indent="-228600" marL="29718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7pPr>
            <a:lvl8pPr eaLnBrk="0" fontAlgn="base" hangingPunct="0" indent="-228600" marL="34290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8pPr>
            <a:lvl9pPr eaLnBrk="0" fontAlgn="base" hangingPunct="0" indent="-228600" marL="388620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Garamond" panose="02020404030301010803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altLang="en-US" b="1" dirty="0" lang="zh-CN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一、实验原理</a:t>
            </a:r>
          </a:p>
        </p:txBody>
      </p:sp>
      <p:graphicFrame>
        <p:nvGraphicFramePr>
          <p:cNvPr id="4194304" name="对象 11"/>
          <p:cNvGraphicFramePr>
            <a:graphicFrameLocks noChangeAspect="1"/>
          </p:cNvGraphicFramePr>
          <p:nvPr/>
        </p:nvGraphicFramePr>
        <p:xfrm>
          <a:off x="1278067" y="2057400"/>
          <a:ext cx="2522537" cy="750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13629" imgH="406080" imgW="1371600" progId="Equation.DSMT4">
                  <p:embed/>
                </p:oleObj>
              </mc:Choice>
              <mc:Fallback>
                <p:oleObj name="Equation" r:id="rId1" spid="" imgH="406080" imgW="1371600" progId="Equation.DSMT4">
                  <p:embed/>
                  <p:pic>
                    <p:nvPicPr>
                      <p:cNvPr id="2097152" name="对象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78067" y="2057400"/>
                        <a:ext cx="2522537" cy="750887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6" name="文本框 12"/>
          <p:cNvSpPr txBox="1"/>
          <p:nvPr/>
        </p:nvSpPr>
        <p:spPr>
          <a:xfrm>
            <a:off x="76200" y="1595735"/>
            <a:ext cx="4348860" cy="497839"/>
          </a:xfrm>
          <a:prstGeom prst="rect"/>
          <a:noFill/>
        </p:spPr>
        <p:txBody>
          <a:bodyPr wrap="square">
            <a:spAutoFit/>
          </a:bodyPr>
          <a:p>
            <a:pPr algn="l" defTabSz="914400" eaLnBrk="0" fontAlgn="base" hangingPunct="0" indent="26670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质子和氟核</a:t>
            </a:r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altLang="zh-CN" baseline="0" b="1" cap="none" dirty="0" sz="2400" i="0" kumimoji="0" lang="zh-CN" normalizeH="0" strike="noStrike" u="none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自旋角动量</a:t>
            </a:r>
            <a:r>
              <a:rPr altLang="zh-CN" baseline="0" b="1" cap="none" dirty="0" sz="2400" i="0" kumimoji="0" lang="en-US" normalizeH="0" strike="noStrike" u="none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endParaRPr altLang="zh-CN" baseline="0" b="1" cap="none" dirty="0" sz="2400" i="0" kumimoji="0" lang="zh-CN" normalizeH="0" strike="noStrike" u="none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48587" name="文本框 13"/>
          <p:cNvSpPr txBox="1"/>
          <p:nvPr/>
        </p:nvSpPr>
        <p:spPr>
          <a:xfrm>
            <a:off x="3880982" y="2205335"/>
            <a:ext cx="2005597" cy="497839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altLang="zh-CN" b="1" dirty="0" sz="2400" i="1" kern="100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I </a:t>
            </a:r>
            <a:r>
              <a:rPr altLang="zh-CN" b="1" dirty="0" sz="2400" kern="100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= 1/2</a:t>
            </a:r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altLang="en-US" b="1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05" name="对象 14"/>
          <p:cNvGraphicFramePr>
            <a:graphicFrameLocks noChangeAspect="1"/>
          </p:cNvGraphicFramePr>
          <p:nvPr/>
        </p:nvGraphicFramePr>
        <p:xfrm>
          <a:off x="1676400" y="4439376"/>
          <a:ext cx="1575234" cy="699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_x0000_s13630" imgH="406080" imgW="927000" progId="Equation.DSMT4">
                  <p:embed/>
                </p:oleObj>
              </mc:Choice>
              <mc:Fallback>
                <p:oleObj name="Equation" r:id="rId3" spid="" imgH="406080" imgW="927000" progId="Equation.DSMT4">
                  <p:embed/>
                  <p:pic>
                    <p:nvPicPr>
                      <p:cNvPr id="2097153" name="对象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39376"/>
                        <a:ext cx="1575234" cy="69956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8" name="文本框 17"/>
          <p:cNvSpPr txBox="1"/>
          <p:nvPr/>
        </p:nvSpPr>
        <p:spPr>
          <a:xfrm>
            <a:off x="381000" y="4110335"/>
            <a:ext cx="3328829" cy="497840"/>
          </a:xfrm>
          <a:prstGeom prst="rect"/>
          <a:noFill/>
        </p:spPr>
        <p:txBody>
          <a:bodyPr wrap="square">
            <a:spAutoFit/>
          </a:bodyPr>
          <a:p>
            <a:pPr algn="l" defTabSz="914400" eaLnBrk="0" fontAlgn="base" hangingPunct="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CN" baseline="0" b="1" cap="none" dirty="0" sz="2400" i="0" kumimoji="0" lang="zh-CN" normalizeH="0" strike="noStrike" u="none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核自旋磁矩为</a:t>
            </a:r>
            <a:r>
              <a:rPr altLang="zh-CN" baseline="0" b="1" cap="none" dirty="0" sz="2400" i="0" kumimoji="0" lang="en-US" normalizeH="0" strike="noStrike" u="none">
                <a:ln>
                  <a:noFill/>
                </a:ln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        </a:t>
            </a:r>
            <a:endParaRPr altLang="zh-CN" baseline="0" b="1" cap="none" dirty="0" sz="2400" i="0" kumimoji="0" lang="zh-CN" normalizeH="0" strike="noStrike" u="none">
              <a:ln>
                <a:noFill/>
              </a:ln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97154" name="Picture 398" descr="新NMR俯视图"/>
          <p:cNvPicPr>
            <a:picLocks/>
          </p:cNvPicPr>
          <p:nvPr/>
        </p:nvPicPr>
        <p:blipFill>
          <a:blip xmlns:r="http://schemas.openxmlformats.org/officeDocument/2006/relationships" r:embed="rId5"/>
          <a:srcRect/>
          <a:stretch>
            <a:fillRect/>
          </a:stretch>
        </p:blipFill>
        <p:spPr bwMode="auto">
          <a:xfrm>
            <a:off x="5734180" y="2125555"/>
            <a:ext cx="3189605" cy="1818640"/>
          </a:xfrm>
          <a:prstGeom prst="rect"/>
          <a:noFill/>
          <a:ln>
            <a:noFill/>
          </a:ln>
        </p:spPr>
      </p:pic>
      <p:cxnSp>
        <p:nvCxnSpPr>
          <p:cNvPr id="3145728" name="直接箭头连接符 19"/>
          <p:cNvCxnSpPr>
            <a:cxnSpLocks/>
          </p:cNvCxnSpPr>
          <p:nvPr/>
        </p:nvCxnSpPr>
        <p:spPr>
          <a:xfrm flipV="1">
            <a:off x="7478980" y="749914"/>
            <a:ext cx="0" cy="659410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29" name="直接箭头连接符 21"/>
          <p:cNvCxnSpPr>
            <a:cxnSpLocks/>
          </p:cNvCxnSpPr>
          <p:nvPr/>
        </p:nvCxnSpPr>
        <p:spPr>
          <a:xfrm>
            <a:off x="7470532" y="1426943"/>
            <a:ext cx="833021" cy="0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0" name="直接箭头连接符 22"/>
          <p:cNvCxnSpPr>
            <a:cxnSpLocks/>
          </p:cNvCxnSpPr>
          <p:nvPr/>
        </p:nvCxnSpPr>
        <p:spPr>
          <a:xfrm flipH="1">
            <a:off x="7168726" y="1436650"/>
            <a:ext cx="302803" cy="372841"/>
          </a:xfrm>
          <a:prstGeom prst="straightConnector1"/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5731" name="直接箭头连接符 23"/>
          <p:cNvCxnSpPr>
            <a:cxnSpLocks/>
          </p:cNvCxnSpPr>
          <p:nvPr/>
        </p:nvCxnSpPr>
        <p:spPr>
          <a:xfrm flipH="1" flipV="1">
            <a:off x="6934200" y="1426943"/>
            <a:ext cx="1696" cy="478057"/>
          </a:xfrm>
          <a:prstGeom prst="straightConnector1"/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94306" name="对象 24"/>
          <p:cNvGraphicFramePr>
            <a:graphicFrameLocks noChangeAspect="1"/>
          </p:cNvGraphicFramePr>
          <p:nvPr/>
        </p:nvGraphicFramePr>
        <p:xfrm>
          <a:off x="6965950" y="1347788"/>
          <a:ext cx="273050" cy="317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spid="_x0000_s13631" imgH="190440" imgW="164880" progId="Equation.DSMT4">
                  <p:embed/>
                </p:oleObj>
              </mc:Choice>
              <mc:Fallback>
                <p:oleObj name="Equation" r:id="rId6" spid="" imgH="190440" imgW="164880" progId="Equation.DSMT4">
                  <p:embed/>
                  <p:pic>
                    <p:nvPicPr>
                      <p:cNvPr id="2097155" name="对象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5950" y="1347788"/>
                        <a:ext cx="273050" cy="317500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89" name="Text Box 421"/>
          <p:cNvSpPr txBox="1">
            <a:spLocks noChangeArrowheads="1"/>
          </p:cNvSpPr>
          <p:nvPr/>
        </p:nvSpPr>
        <p:spPr bwMode="auto">
          <a:xfrm>
            <a:off x="7098778" y="3288704"/>
            <a:ext cx="1969022" cy="297180"/>
          </a:xfrm>
          <a:prstGeom prst="rect"/>
          <a:noFill/>
          <a:ln>
            <a:noFill/>
          </a:ln>
          <a:effectLst/>
        </p:spPr>
        <p:txBody>
          <a:bodyPr anchor="t" anchorCtr="0" bIns="45720" lIns="91440" rIns="91440" rot="0" tIns="45720" upright="1" vert="horz" wrap="square">
            <a:noAutofit/>
          </a:bodyPr>
          <a:p>
            <a:pPr algn="just"/>
            <a:r>
              <a:rPr b="1" dirty="0" sz="1800" kern="100" lang="zh-CN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扫场线圈</a:t>
            </a:r>
          </a:p>
        </p:txBody>
      </p:sp>
      <p:cxnSp>
        <p:nvCxnSpPr>
          <p:cNvPr id="3145732" name="Line 422"/>
          <p:cNvCxnSpPr>
            <a:cxnSpLocks/>
            <a:stCxn id="1048590" idx="1"/>
          </p:cNvCxnSpPr>
          <p:nvPr/>
        </p:nvCxnSpPr>
        <p:spPr bwMode="auto">
          <a:xfrm flipH="1" flipV="1">
            <a:off x="6708361" y="3569327"/>
            <a:ext cx="367455" cy="235121"/>
          </a:xfrm>
          <a:prstGeom prst="line"/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cxnSp>
        <p:nvCxnSpPr>
          <p:cNvPr id="3145733" name="Line 424"/>
          <p:cNvCxnSpPr>
            <a:cxnSpLocks/>
          </p:cNvCxnSpPr>
          <p:nvPr/>
        </p:nvCxnSpPr>
        <p:spPr bwMode="auto">
          <a:xfrm flipH="1" flipV="1">
            <a:off x="6845396" y="3131220"/>
            <a:ext cx="413019" cy="187008"/>
          </a:xfrm>
          <a:prstGeom prst="line"/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1048590" name="Text Box 426"/>
          <p:cNvSpPr txBox="1">
            <a:spLocks noChangeArrowheads="1"/>
          </p:cNvSpPr>
          <p:nvPr/>
        </p:nvSpPr>
        <p:spPr bwMode="auto">
          <a:xfrm>
            <a:off x="7075816" y="3646495"/>
            <a:ext cx="1165811" cy="315905"/>
          </a:xfrm>
          <a:prstGeom prst="rect"/>
          <a:noFill/>
          <a:ln>
            <a:noFill/>
          </a:ln>
          <a:effectLst/>
        </p:spPr>
        <p:txBody>
          <a:bodyPr anchor="t" anchorCtr="0" bIns="45720" lIns="91440" rIns="91440" rot="0" tIns="45720" upright="1" vert="horz" wrap="square">
            <a:noAutofit/>
          </a:bodyPr>
          <a:p>
            <a:pPr algn="just"/>
            <a:r>
              <a:rPr b="1" dirty="0" sz="1600" kern="100" lang="zh-CN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励磁线圈</a:t>
            </a:r>
          </a:p>
        </p:txBody>
      </p:sp>
      <p:graphicFrame>
        <p:nvGraphicFramePr>
          <p:cNvPr id="4194307" name="对象 29"/>
          <p:cNvGraphicFramePr>
            <a:graphicFrameLocks noChangeAspect="1"/>
          </p:cNvGraphicFramePr>
          <p:nvPr/>
        </p:nvGraphicFramePr>
        <p:xfrm>
          <a:off x="7535863" y="685800"/>
          <a:ext cx="147637" cy="207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spid="_x0000_s13632" imgH="139680" imgW="114120" progId="Equation.DSMT4">
                  <p:embed/>
                </p:oleObj>
              </mc:Choice>
              <mc:Fallback>
                <p:oleObj name="Equation" r:id="rId8" spid="" imgH="139680" imgW="114120" progId="Equation.DSMT4">
                  <p:embed/>
                  <p:pic>
                    <p:nvPicPr>
                      <p:cNvPr id="2097156" name="对象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3" y="685800"/>
                        <a:ext cx="147637" cy="207963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8" name="对象 30"/>
          <p:cNvGraphicFramePr>
            <a:graphicFrameLocks noChangeAspect="1"/>
          </p:cNvGraphicFramePr>
          <p:nvPr/>
        </p:nvGraphicFramePr>
        <p:xfrm>
          <a:off x="7246938" y="1639888"/>
          <a:ext cx="231775" cy="233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spid="_x0000_s13633" imgH="139680" imgW="139680" progId="Equation.DSMT4">
                  <p:embed/>
                </p:oleObj>
              </mc:Choice>
              <mc:Fallback>
                <p:oleObj name="Equation" r:id="rId10" spid="" imgH="139680" imgW="139680" progId="Equation.DSMT4">
                  <p:embed/>
                  <p:pic>
                    <p:nvPicPr>
                      <p:cNvPr id="2097157" name="对象 4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6938" y="1639888"/>
                        <a:ext cx="231775" cy="233362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09" name="对象 31"/>
          <p:cNvGraphicFramePr>
            <a:graphicFrameLocks noChangeAspect="1"/>
          </p:cNvGraphicFramePr>
          <p:nvPr/>
        </p:nvGraphicFramePr>
        <p:xfrm>
          <a:off x="8190638" y="1219589"/>
          <a:ext cx="233363" cy="172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spid="_x0000_s13634" imgH="164880" imgW="139680" progId="Equation.DSMT4">
                  <p:embed/>
                </p:oleObj>
              </mc:Choice>
              <mc:Fallback>
                <p:oleObj name="Equation" r:id="rId12" spid="" imgH="164880" imgW="139680" progId="Equation.DSMT4">
                  <p:embed/>
                  <p:pic>
                    <p:nvPicPr>
                      <p:cNvPr id="2097158" name="对象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0638" y="1219589"/>
                        <a:ext cx="233363" cy="17296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91" name="Text Box 421"/>
          <p:cNvSpPr txBox="1">
            <a:spLocks noChangeArrowheads="1"/>
          </p:cNvSpPr>
          <p:nvPr/>
        </p:nvSpPr>
        <p:spPr bwMode="auto">
          <a:xfrm>
            <a:off x="7085325" y="2425932"/>
            <a:ext cx="924060" cy="297180"/>
          </a:xfrm>
          <a:prstGeom prst="rect"/>
          <a:noFill/>
          <a:ln>
            <a:noFill/>
          </a:ln>
          <a:effectLst/>
        </p:spPr>
        <p:txBody>
          <a:bodyPr anchor="t" anchorCtr="0" bIns="45720" lIns="91440" rIns="91440" rot="0" tIns="45720" upright="1" vert="horz" wrap="square">
            <a:noAutofit/>
          </a:bodyPr>
          <a:p>
            <a:pPr algn="just"/>
            <a:r>
              <a:rPr altLang="en-US" b="1" dirty="0" sz="1600" kern="100" lang="zh-CN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样品</a:t>
            </a:r>
            <a:endParaRPr b="1" dirty="0" sz="1600" kern="100" lang="zh-CN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3145734" name="Line 424"/>
          <p:cNvCxnSpPr>
            <a:cxnSpLocks/>
          </p:cNvCxnSpPr>
          <p:nvPr/>
        </p:nvCxnSpPr>
        <p:spPr bwMode="auto">
          <a:xfrm flipH="1">
            <a:off x="6958232" y="2669871"/>
            <a:ext cx="189061" cy="178217"/>
          </a:xfrm>
          <a:prstGeom prst="line"/>
          <a:noFill/>
          <a:ln w="12700">
            <a:solidFill>
              <a:srgbClr val="FF0000"/>
            </a:solidFill>
            <a:round/>
            <a:headEnd/>
            <a:tailEnd type="triangle" w="med" len="med"/>
          </a:ln>
          <a:effectLst/>
        </p:spPr>
      </p:cxnSp>
      <p:sp>
        <p:nvSpPr>
          <p:cNvPr id="1048592" name="文本框 34"/>
          <p:cNvSpPr txBox="1"/>
          <p:nvPr/>
        </p:nvSpPr>
        <p:spPr>
          <a:xfrm>
            <a:off x="304800" y="2891135"/>
            <a:ext cx="5256584" cy="497839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它们</a:t>
            </a: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自旋角动量在空间某方向的分量</a:t>
            </a:r>
            <a:r>
              <a:rPr altLang="zh-CN" b="1" dirty="0" sz="2400" kern="100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:</a:t>
            </a:r>
            <a:endParaRPr altLang="en-US" b="1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10" name="对象 35"/>
          <p:cNvGraphicFramePr>
            <a:graphicFrameLocks noChangeAspect="1"/>
          </p:cNvGraphicFramePr>
          <p:nvPr/>
        </p:nvGraphicFramePr>
        <p:xfrm>
          <a:off x="1524000" y="3319462"/>
          <a:ext cx="1195387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spid="_x0000_s13635" imgH="406080" imgW="698400" progId="Equation.DSMT4">
                  <p:embed/>
                </p:oleObj>
              </mc:Choice>
              <mc:Fallback>
                <p:oleObj name="Equation" r:id="rId14" spid="" imgH="406080" imgW="698400" progId="Equation.DSMT4">
                  <p:embed/>
                  <p:pic>
                    <p:nvPicPr>
                      <p:cNvPr id="2097159" name="对象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319462"/>
                        <a:ext cx="1195387" cy="719138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94311" name="对象 36"/>
          <p:cNvGraphicFramePr>
            <a:graphicFrameLocks noChangeAspect="1"/>
          </p:cNvGraphicFramePr>
          <p:nvPr/>
        </p:nvGraphicFramePr>
        <p:xfrm>
          <a:off x="3276600" y="3427412"/>
          <a:ext cx="1917700" cy="38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6" spid="_x0000_s13636" imgH="215640" imgW="1117440" progId="Equation.DSMT4">
                  <p:embed/>
                </p:oleObj>
              </mc:Choice>
              <mc:Fallback>
                <p:oleObj name="Equation" r:id="rId16" spid="" imgH="215640" imgW="1117440" progId="Equation.DSMT4">
                  <p:embed/>
                  <p:pic>
                    <p:nvPicPr>
                      <p:cNvPr id="2097160" name="对象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7412"/>
                        <a:ext cx="1917700" cy="382588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93" name="文本框 37"/>
          <p:cNvSpPr txBox="1"/>
          <p:nvPr/>
        </p:nvSpPr>
        <p:spPr>
          <a:xfrm>
            <a:off x="-167694" y="838200"/>
            <a:ext cx="2517650" cy="561339"/>
          </a:xfrm>
          <a:prstGeom prst="rect"/>
          <a:noFill/>
        </p:spPr>
        <p:txBody>
          <a:bodyPr wrap="square">
            <a:spAutoFit/>
          </a:bodyPr>
          <a:p>
            <a:pPr algn="l" defTabSz="914400" eaLnBrk="0" fontAlgn="base" hangingPunct="0" indent="266700" latinLnBrk="0" lvl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altLang="zh-CN" b="1" dirty="0" sz="2800" kern="10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1. </a:t>
            </a:r>
            <a:r>
              <a:rPr altLang="en-US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核磁共振</a:t>
            </a:r>
            <a:endParaRPr altLang="zh-CN" baseline="0" b="1" cap="none" dirty="0" sz="2800" i="0" kumimoji="0" lang="zh-CN" normalizeH="0" strike="noStrike" u="none">
              <a:ln>
                <a:noFill/>
              </a:ln>
              <a:solidFill>
                <a:srgbClr val="0000FF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048594" name="文本框 38"/>
          <p:cNvSpPr txBox="1"/>
          <p:nvPr/>
        </p:nvSpPr>
        <p:spPr>
          <a:xfrm>
            <a:off x="3764632" y="4533255"/>
            <a:ext cx="2736304" cy="4978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（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g </a:t>
            </a:r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为兰德因子</a:t>
            </a:r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altLang="en-US" b="1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12" name="对象 39"/>
          <p:cNvGraphicFramePr>
            <a:graphicFrameLocks noChangeAspect="1"/>
          </p:cNvGraphicFramePr>
          <p:nvPr/>
        </p:nvGraphicFramePr>
        <p:xfrm>
          <a:off x="1681392" y="5290109"/>
          <a:ext cx="1075128" cy="424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8" spid="_x0000_s13637" imgH="228600" imgW="583920" progId="Equation.DSMT4">
                  <p:embed/>
                </p:oleObj>
              </mc:Choice>
              <mc:Fallback>
                <p:oleObj name="Equation" r:id="rId18" spid="" imgH="228600" imgW="583920" progId="Equation.DSMT4">
                  <p:embed/>
                  <p:pic>
                    <p:nvPicPr>
                      <p:cNvPr id="2097161" name="对象 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392" y="5290109"/>
                        <a:ext cx="1075128" cy="424891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95" name="文本框 40"/>
          <p:cNvSpPr txBox="1"/>
          <p:nvPr/>
        </p:nvSpPr>
        <p:spPr>
          <a:xfrm>
            <a:off x="3733800" y="5177135"/>
            <a:ext cx="4372240" cy="4978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（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                 </a:t>
            </a:r>
            <a:r>
              <a:rPr altLang="en-US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称</a:t>
            </a:r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为磁旋比</a:t>
            </a:r>
            <a:r>
              <a:rPr altLang="en-US" b="1" dirty="0" sz="2400" kern="1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）</a:t>
            </a:r>
            <a:endParaRPr altLang="en-US" b="1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13" name="对象 41"/>
          <p:cNvGraphicFramePr>
            <a:graphicFrameLocks noChangeAspect="1"/>
          </p:cNvGraphicFramePr>
          <p:nvPr/>
        </p:nvGraphicFramePr>
        <p:xfrm>
          <a:off x="4196680" y="5014913"/>
          <a:ext cx="1231900" cy="700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0" spid="_x0000_s13638" imgH="406080" imgW="723600" progId="Equation.DSMT4">
                  <p:embed/>
                </p:oleObj>
              </mc:Choice>
              <mc:Fallback>
                <p:oleObj name="Equation" r:id="rId20" spid="" imgH="406080" imgW="723600" progId="Equation.DSMT4">
                  <p:embed/>
                  <p:pic>
                    <p:nvPicPr>
                      <p:cNvPr id="2097162" name="对象 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6680" y="5014913"/>
                        <a:ext cx="1231900" cy="700087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145735" name="直接连接符 42"/>
          <p:cNvCxnSpPr>
            <a:cxnSpLocks/>
          </p:cNvCxnSpPr>
          <p:nvPr/>
        </p:nvCxnSpPr>
        <p:spPr>
          <a:xfrm>
            <a:off x="2066066" y="5138936"/>
            <a:ext cx="834470" cy="0"/>
          </a:xfrm>
          <a:prstGeom prst="line"/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96" name="文本框 1"/>
          <p:cNvSpPr txBox="1"/>
          <p:nvPr/>
        </p:nvSpPr>
        <p:spPr>
          <a:xfrm>
            <a:off x="259904" y="533400"/>
            <a:ext cx="7283896" cy="497839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当施加一个外磁场后，磁场与磁矩的相互作用能为：        </a:t>
            </a:r>
          </a:p>
        </p:txBody>
      </p:sp>
      <p:graphicFrame>
        <p:nvGraphicFramePr>
          <p:cNvPr id="4194314" name="对象 2"/>
          <p:cNvGraphicFramePr>
            <a:graphicFrameLocks noChangeAspect="1"/>
          </p:cNvGraphicFramePr>
          <p:nvPr/>
        </p:nvGraphicFramePr>
        <p:xfrm>
          <a:off x="1219200" y="1128713"/>
          <a:ext cx="3087687" cy="77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53395" imgH="406080" imgW="1600200" progId="Equation.DSMT4">
                  <p:embed/>
                </p:oleObj>
              </mc:Choice>
              <mc:Fallback>
                <p:oleObj name="Equation" r:id="rId1" spid="" imgH="406080" imgW="1600200" progId="Equation.DSMT4">
                  <p:embed/>
                  <p:pic>
                    <p:nvPicPr>
                      <p:cNvPr id="2097173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128713"/>
                        <a:ext cx="3087687" cy="776287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597" name="文本框 3"/>
          <p:cNvSpPr txBox="1"/>
          <p:nvPr/>
        </p:nvSpPr>
        <p:spPr>
          <a:xfrm>
            <a:off x="264095" y="2217003"/>
            <a:ext cx="4536505" cy="9042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这个相互作用导致质子和氟核的能级分裂成两个        </a:t>
            </a:r>
          </a:p>
        </p:txBody>
      </p:sp>
      <p:grpSp>
        <p:nvGrpSpPr>
          <p:cNvPr id="30" name="组合 4"/>
          <p:cNvGrpSpPr/>
          <p:nvPr/>
        </p:nvGrpSpPr>
        <p:grpSpPr>
          <a:xfrm>
            <a:off x="4963615" y="1273324"/>
            <a:ext cx="3713163" cy="1474787"/>
            <a:chOff x="3810000" y="2627313"/>
            <a:chExt cx="3713163" cy="1474787"/>
          </a:xfrm>
          <a:solidFill>
            <a:schemeClr val="bg1"/>
          </a:solidFill>
        </p:grpSpPr>
        <p:grpSp>
          <p:nvGrpSpPr>
            <p:cNvPr id="31" name="组合 5"/>
            <p:cNvGrpSpPr/>
            <p:nvPr/>
          </p:nvGrpSpPr>
          <p:grpSpPr>
            <a:xfrm>
              <a:off x="3810000" y="2627313"/>
              <a:ext cx="3713163" cy="1474787"/>
              <a:chOff x="3810000" y="2627313"/>
              <a:chExt cx="3713163" cy="1474787"/>
            </a:xfrm>
            <a:grpFill/>
          </p:grpSpPr>
          <p:cxnSp>
            <p:nvCxnSpPr>
              <p:cNvPr id="3145736" name="Line 571"/>
              <p:cNvCxnSpPr>
                <a:cxnSpLocks/>
              </p:cNvCxnSpPr>
              <p:nvPr/>
            </p:nvCxnSpPr>
            <p:spPr bwMode="auto">
              <a:xfrm>
                <a:off x="3810635" y="3131820"/>
                <a:ext cx="685165" cy="635"/>
              </a:xfrm>
              <a:prstGeom prst="line"/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3145737" name="Line 572"/>
              <p:cNvCxnSpPr>
                <a:cxnSpLocks/>
              </p:cNvCxnSpPr>
              <p:nvPr/>
            </p:nvCxnSpPr>
            <p:spPr bwMode="auto">
              <a:xfrm>
                <a:off x="4971867" y="2834005"/>
                <a:ext cx="685165" cy="1270"/>
              </a:xfrm>
              <a:prstGeom prst="line"/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cxnSp>
            <p:nvCxnSpPr>
              <p:cNvPr id="3145738" name="Line 573"/>
              <p:cNvCxnSpPr>
                <a:cxnSpLocks/>
              </p:cNvCxnSpPr>
              <p:nvPr/>
            </p:nvCxnSpPr>
            <p:spPr bwMode="auto">
              <a:xfrm>
                <a:off x="4971867" y="3429000"/>
                <a:ext cx="685165" cy="635"/>
              </a:xfrm>
              <a:prstGeom prst="line"/>
              <a:grpFill/>
              <a:ln w="19050">
                <a:solidFill>
                  <a:srgbClr val="0000FF"/>
                </a:solidFill>
                <a:round/>
                <a:headEnd/>
                <a:tailEnd/>
              </a:ln>
              <a:effectLst/>
            </p:spPr>
          </p:cxnSp>
          <p:sp>
            <p:nvSpPr>
              <p:cNvPr id="1048598" name="Text Box 576"/>
              <p:cNvSpPr txBox="1">
                <a:spLocks noChangeArrowheads="1"/>
              </p:cNvSpPr>
              <p:nvPr/>
            </p:nvSpPr>
            <p:spPr bwMode="auto">
              <a:xfrm>
                <a:off x="3810000" y="3825240"/>
                <a:ext cx="685800" cy="276860"/>
              </a:xfrm>
              <a:prstGeom prst="rect"/>
              <a:grpFill/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anchor="t" anchorCtr="0" bIns="45720" lIns="91440" rIns="91440" rot="0" tIns="45720" upright="1" vert="horz" wrap="square">
                <a:noAutofit/>
              </a:bodyPr>
              <a:p>
                <a:pPr algn="just"/>
                <a:r>
                  <a:rPr b="1" dirty="0" sz="1050" kern="100" lang="en-US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(a) B=0</a:t>
                </a:r>
                <a:endParaRPr b="1" dirty="0" sz="1050" kern="100" lang="zh-CN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48599" name="Text Box 577"/>
              <p:cNvSpPr txBox="1">
                <a:spLocks noChangeArrowheads="1"/>
              </p:cNvSpPr>
              <p:nvPr/>
            </p:nvSpPr>
            <p:spPr bwMode="auto">
              <a:xfrm>
                <a:off x="4934135" y="3825240"/>
                <a:ext cx="800100" cy="276860"/>
              </a:xfrm>
              <a:prstGeom prst="rect"/>
              <a:grpFill/>
              <a:ln w="9525" algn="ctr">
                <a:solidFill>
                  <a:srgbClr val="0000FF"/>
                </a:solidFill>
                <a:miter lim="800000"/>
                <a:headEnd/>
                <a:tailEnd/>
              </a:ln>
              <a:effectLst/>
            </p:spPr>
            <p:txBody>
              <a:bodyPr anchor="t" anchorCtr="0" bIns="45720" lIns="91440" rIns="91440" rot="0" tIns="45720" upright="1" vert="horz" wrap="square">
                <a:noAutofit/>
              </a:bodyPr>
              <a:p>
                <a:pPr algn="just"/>
                <a:r>
                  <a:rPr b="1" dirty="0" sz="1050" kern="100" lang="en-US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(b) B=B</a:t>
                </a:r>
                <a:r>
                  <a:rPr baseline="-25000" b="1" dirty="0" sz="1050" kern="100" lang="en-US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b="1" dirty="0" sz="1050" kern="100" lang="zh-CN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graphicFrame>
            <p:nvGraphicFramePr>
              <p:cNvPr id="4194315" name="对象 13"/>
              <p:cNvGraphicFramePr>
                <a:graphicFrameLocks noChangeAspect="1"/>
              </p:cNvGraphicFramePr>
              <p:nvPr/>
            </p:nvGraphicFramePr>
            <p:xfrm>
              <a:off x="5945188" y="2627313"/>
              <a:ext cx="1577975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3" spid="_x0000_s53396" imgH="406080" imgW="1574640" progId="Equation.DSMT4">
                      <p:embed/>
                    </p:oleObj>
                  </mc:Choice>
                  <mc:Fallback>
                    <p:oleObj name="Equation" r:id="rId3" spid="" imgH="406080" imgW="1574640" progId="Equation.DSMT4">
                      <p:embed/>
                      <p:pic>
                        <p:nvPicPr>
                          <p:cNvPr id="2097174" name="对象 14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xmlns:r="http://schemas.openxmlformats.org/officeDocument/2006/relationships" r:embed="rId4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45188" y="2627313"/>
                            <a:ext cx="1577975" cy="412750"/>
                          </a:xfrm>
                          <a:prstGeom prst="rect"/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4194316" name="对象 14"/>
              <p:cNvGraphicFramePr>
                <a:graphicFrameLocks noChangeAspect="1"/>
              </p:cNvGraphicFramePr>
              <p:nvPr/>
            </p:nvGraphicFramePr>
            <p:xfrm>
              <a:off x="5965825" y="3232150"/>
              <a:ext cx="1530350" cy="41275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5" spid="_x0000_s53397" imgH="406080" imgW="1523880" progId="Equation.DSMT4">
                      <p:embed/>
                    </p:oleObj>
                  </mc:Choice>
                  <mc:Fallback>
                    <p:oleObj name="Equation" r:id="rId5" spid="" imgH="406080" imgW="1523880" progId="Equation.DSMT4">
                      <p:embed/>
                      <p:pic>
                        <p:nvPicPr>
                          <p:cNvPr id="2097175" name="对象 15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xmlns:r="http://schemas.openxmlformats.org/officeDocument/2006/relationships" r:embed="rId6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965825" y="3232150"/>
                            <a:ext cx="1530350" cy="412750"/>
                          </a:xfrm>
                          <a:prstGeom prst="rect"/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cxnSp>
          <p:nvCxnSpPr>
            <p:cNvPr id="3145739" name="直接箭头连接符 6"/>
            <p:cNvCxnSpPr>
              <a:cxnSpLocks/>
            </p:cNvCxnSpPr>
            <p:nvPr/>
          </p:nvCxnSpPr>
          <p:spPr>
            <a:xfrm>
              <a:off x="5211973" y="2884659"/>
              <a:ext cx="0" cy="494321"/>
            </a:xfrm>
            <a:prstGeom prst="straightConnector1"/>
            <a:grpFill/>
            <a:ln w="12700">
              <a:solidFill>
                <a:srgbClr val="0000FF"/>
              </a:solidFill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aphicFrame>
          <p:nvGraphicFramePr>
            <p:cNvPr id="4194317" name="对象 7"/>
            <p:cNvGraphicFramePr>
              <a:graphicFrameLocks noChangeAspect="1"/>
            </p:cNvGraphicFramePr>
            <p:nvPr/>
          </p:nvGraphicFramePr>
          <p:xfrm>
            <a:off x="4938376" y="3039048"/>
            <a:ext cx="255587" cy="168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spid="_x0000_s53398" imgH="164880" imgW="253800" progId="Equation.DSMT4">
                    <p:embed/>
                  </p:oleObj>
                </mc:Choice>
                <mc:Fallback>
                  <p:oleObj name="Equation" r:id="rId7" spid="" imgH="164880" imgW="253800" progId="Equation.DSMT4">
                    <p:embed/>
                    <p:pic>
                      <p:nvPicPr>
                        <p:cNvPr id="2097176" name="对象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xmlns:r="http://schemas.openxmlformats.org/officeDocument/2006/relationships"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938376" y="3039048"/>
                          <a:ext cx="255587" cy="168275"/>
                        </a:xfrm>
                        <a:prstGeom prst="rect"/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48600" name="文本框 15"/>
          <p:cNvSpPr txBox="1"/>
          <p:nvPr/>
        </p:nvSpPr>
        <p:spPr>
          <a:xfrm>
            <a:off x="260175" y="3436203"/>
            <a:ext cx="8776321" cy="904240"/>
          </a:xfrm>
          <a:prstGeom prst="rect"/>
          <a:noFill/>
          <a:ln>
            <a:noFill/>
          </a:ln>
        </p:spPr>
        <p:txBody>
          <a:bodyPr wrap="square">
            <a:spAutoFit/>
          </a:bodyPr>
          <a:p>
            <a:r>
              <a:rPr altLang="en-US" b="1" dirty="0" sz="24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垂直的方向上再施加上一个高频电磁场（通常为射频场），当射频场的频率满足</a:t>
            </a:r>
          </a:p>
        </p:txBody>
      </p:sp>
      <p:graphicFrame>
        <p:nvGraphicFramePr>
          <p:cNvPr id="4194318" name="对象 16"/>
          <p:cNvGraphicFramePr>
            <a:graphicFrameLocks noChangeAspect="1"/>
          </p:cNvGraphicFramePr>
          <p:nvPr/>
        </p:nvGraphicFramePr>
        <p:xfrm>
          <a:off x="3478161" y="4269411"/>
          <a:ext cx="1246239" cy="378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spid="_x0000_s53399" imgH="177480" imgW="583920" progId="Equation.DSMT4">
                  <p:embed/>
                </p:oleObj>
              </mc:Choice>
              <mc:Fallback>
                <p:oleObj name="Equation" r:id="rId9" spid="" imgH="177480" imgW="583920" progId="Equation.DSMT4">
                  <p:embed/>
                  <p:pic>
                    <p:nvPicPr>
                      <p:cNvPr id="2097177" name="对象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8161" y="4269411"/>
                        <a:ext cx="1246239" cy="378789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1" name="文本框 17"/>
          <p:cNvSpPr txBox="1"/>
          <p:nvPr/>
        </p:nvSpPr>
        <p:spPr>
          <a:xfrm>
            <a:off x="179512" y="4884003"/>
            <a:ext cx="8964488" cy="9042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lang="zh-CN">
                <a:latin typeface="华文中宋" panose="02010600040101010101" pitchFamily="2" charset="-122"/>
                <a:ea typeface="华文中宋" panose="02010600040101010101" pitchFamily="2" charset="-122"/>
              </a:rPr>
              <a:t>会引起原子核在上下能级之间跃迁，使系统的总能量增加，这相当于系统从射频场中吸收了能量。</a:t>
            </a:r>
            <a:endParaRPr altLang="en-US" dirty="0" sz="2400" 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02" name="文本框 1"/>
          <p:cNvSpPr txBox="1"/>
          <p:nvPr/>
        </p:nvSpPr>
        <p:spPr>
          <a:xfrm>
            <a:off x="21561" y="611124"/>
            <a:ext cx="4617527" cy="561339"/>
          </a:xfrm>
          <a:prstGeom prst="rect"/>
          <a:noFill/>
        </p:spPr>
        <p:txBody>
          <a:bodyPr wrap="square">
            <a:spAutoFit/>
          </a:bodyPr>
          <a:p>
            <a:r>
              <a:rPr altLang="zh-CN" b="1" dirty="0" sz="2800" kern="10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2. </a:t>
            </a:r>
            <a:r>
              <a:rPr altLang="zh-CN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扫场方法观察核磁共振</a:t>
            </a:r>
            <a:endParaRPr altLang="en-US" dirty="0" sz="2800" lang="zh-CN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aphicFrame>
        <p:nvGraphicFramePr>
          <p:cNvPr id="4194319" name="对象 2"/>
          <p:cNvGraphicFramePr>
            <a:graphicFrameLocks noChangeAspect="1"/>
          </p:cNvGraphicFramePr>
          <p:nvPr/>
        </p:nvGraphicFramePr>
        <p:xfrm>
          <a:off x="572945" y="1660738"/>
          <a:ext cx="2382838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" spid="_x0000_s54352" imgH="406080" imgW="1231560" progId="Equation.DSMT4">
                  <p:embed/>
                </p:oleObj>
              </mc:Choice>
              <mc:Fallback>
                <p:oleObj name="Equation" r:id="rId1" spid="" imgH="406080" imgW="1231560" progId="Equation.DSMT4">
                  <p:embed/>
                  <p:pic>
                    <p:nvPicPr>
                      <p:cNvPr id="2097183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945" y="1660738"/>
                        <a:ext cx="2382838" cy="796925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3" name="文本框 3"/>
          <p:cNvSpPr txBox="1"/>
          <p:nvPr/>
        </p:nvSpPr>
        <p:spPr>
          <a:xfrm>
            <a:off x="215198" y="1243707"/>
            <a:ext cx="2115127" cy="497839"/>
          </a:xfrm>
          <a:prstGeom prst="rect"/>
          <a:noFill/>
        </p:spPr>
        <p:txBody>
          <a:bodyPr wrap="square">
            <a:spAutoFit/>
          </a:bodyPr>
          <a:p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核磁共振</a:t>
            </a:r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条件</a:t>
            </a:r>
            <a:endParaRPr altLang="en-US" dirty="0" sz="2400" lang="zh-CN"/>
          </a:p>
        </p:txBody>
      </p:sp>
      <p:graphicFrame>
        <p:nvGraphicFramePr>
          <p:cNvPr id="4194320" name="对象 4"/>
          <p:cNvGraphicFramePr>
            <a:graphicFrameLocks noChangeAspect="1"/>
          </p:cNvGraphicFramePr>
          <p:nvPr/>
        </p:nvGraphicFramePr>
        <p:xfrm>
          <a:off x="395288" y="4999038"/>
          <a:ext cx="2898775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spid="_x0000_s54353" imgH="241200" imgW="1473120" progId="Equation.DSMT4">
                  <p:embed/>
                </p:oleObj>
              </mc:Choice>
              <mc:Fallback>
                <p:oleObj name="Equation" r:id="rId3" spid="" imgH="241200" imgW="1473120" progId="Equation.DSMT4">
                  <p:embed/>
                  <p:pic>
                    <p:nvPicPr>
                      <p:cNvPr id="2097184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4999038"/>
                        <a:ext cx="2898775" cy="487362"/>
                      </a:xfrm>
                      <a:prstGeom prst="rect"/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8604" name="文本框 5"/>
          <p:cNvSpPr txBox="1"/>
          <p:nvPr/>
        </p:nvSpPr>
        <p:spPr>
          <a:xfrm>
            <a:off x="348967" y="3810000"/>
            <a:ext cx="5213633" cy="9042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在 </a:t>
            </a:r>
            <a:r>
              <a:rPr altLang="zh-CN" b="1" dirty="0" sz="2400" kern="100" lang="en-US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z </a:t>
            </a:r>
            <a:r>
              <a:rPr altLang="en-US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方向</a:t>
            </a:r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采用电磁铁的磁场与交变磁场的叠加场</a:t>
            </a:r>
            <a:endParaRPr altLang="zh-CN" b="1" dirty="0" sz="2400" kern="100" lang="en-US">
              <a:effectLst/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194321" name="对象 6"/>
          <p:cNvGraphicFramePr>
            <a:graphicFrameLocks noChangeAspect="1"/>
          </p:cNvGraphicFramePr>
          <p:nvPr/>
        </p:nvGraphicFramePr>
        <p:xfrm>
          <a:off x="762000" y="2895601"/>
          <a:ext cx="1605553" cy="483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spid="_x0000_s54354" imgH="215640" imgW="723600" progId="Equation.DSMT4">
                  <p:embed/>
                </p:oleObj>
              </mc:Choice>
              <mc:Fallback>
                <p:oleObj name="Equation" r:id="rId5" spid="" imgH="215640" imgW="723600" progId="Equation.DSMT4">
                  <p:embed/>
                  <p:pic>
                    <p:nvPicPr>
                      <p:cNvPr id="2097185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xmlns:r="http://schemas.openxmlformats.org/officeDocument/2006/relationships"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2895601"/>
                        <a:ext cx="1605553" cy="483666"/>
                      </a:xfrm>
                      <a:prstGeom prst="rect"/>
                      <a:noFill/>
                      <a:ln w="19050">
                        <a:solidFill>
                          <a:srgbClr val="FF0000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97186" name="图片 7"/>
          <p:cNvPicPr>
            <a:picLocks noChangeAspect="1"/>
          </p:cNvPicPr>
          <p:nvPr/>
        </p:nvPicPr>
        <p:blipFill>
          <a:blip xmlns:r="http://schemas.openxmlformats.org/officeDocument/2006/relationships" r:embed="rId7"/>
          <a:stretch>
            <a:fillRect/>
          </a:stretch>
        </p:blipFill>
        <p:spPr>
          <a:xfrm>
            <a:off x="5543107" y="838200"/>
            <a:ext cx="3143693" cy="2305110"/>
          </a:xfrm>
          <a:prstGeom prst="rect"/>
          <a:noFill/>
        </p:spPr>
      </p:pic>
      <p:pic>
        <p:nvPicPr>
          <p:cNvPr id="2097187" name="图片 8"/>
          <p:cNvPicPr>
            <a:picLocks noChangeAspect="1"/>
          </p:cNvPicPr>
          <p:nvPr/>
        </p:nvPicPr>
        <p:blipFill>
          <a:blip xmlns:r="http://schemas.openxmlformats.org/officeDocument/2006/relationships" r:embed="rId8"/>
          <a:stretch>
            <a:fillRect/>
          </a:stretch>
        </p:blipFill>
        <p:spPr>
          <a:xfrm>
            <a:off x="5562600" y="3342511"/>
            <a:ext cx="3124200" cy="2271378"/>
          </a:xfrm>
          <a:prstGeom prst="rect"/>
        </p:spPr>
      </p:pic>
      <p:sp>
        <p:nvSpPr>
          <p:cNvPr id="1048605" name="文本框 9"/>
          <p:cNvSpPr txBox="1"/>
          <p:nvPr/>
        </p:nvSpPr>
        <p:spPr>
          <a:xfrm>
            <a:off x="280470" y="5722203"/>
            <a:ext cx="8558730" cy="904240"/>
          </a:xfrm>
          <a:prstGeom prst="rect"/>
          <a:noFill/>
        </p:spPr>
        <p:txBody>
          <a:bodyPr wrap="square">
            <a:spAutoFit/>
          </a:bodyPr>
          <a:p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只有当</a:t>
            </a:r>
            <a:r>
              <a:rPr altLang="zh-CN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 2π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ν</a:t>
            </a:r>
            <a:r>
              <a:rPr altLang="zh-CN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/γ = </a:t>
            </a:r>
            <a:r>
              <a:rPr altLang="zh-CN" b="1" dirty="0" sz="2400" i="1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B</a:t>
            </a:r>
            <a:r>
              <a:rPr altLang="zh-CN" baseline="-25000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0 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时，</a:t>
            </a:r>
            <a:r>
              <a:rPr altLang="en-US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吸收共振信号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才均匀排列，它们的时间间隔为</a:t>
            </a:r>
            <a:r>
              <a:rPr altLang="zh-CN" b="1" dirty="0" sz="2400" kern="100" lang="en-US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10ms</a:t>
            </a:r>
            <a:r>
              <a:rPr altLang="zh-CN" b="1" dirty="0" sz="2400" kern="100" lang="zh-CN">
                <a:effectLst/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。</a:t>
            </a:r>
            <a:endParaRPr altLang="en-US" b="1" dirty="0" sz="2400" lang="zh-CN">
              <a:latin typeface="Times New Roman" panose="02020603050405020304" pitchFamily="18" charset="0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48606" name="椭圆 10"/>
          <p:cNvSpPr/>
          <p:nvPr/>
        </p:nvSpPr>
        <p:spPr>
          <a:xfrm>
            <a:off x="6711811" y="1676400"/>
            <a:ext cx="180000" cy="180000"/>
          </a:xfrm>
          <a:prstGeom prst="ellipse"/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7" name="椭圆 11"/>
          <p:cNvSpPr/>
          <p:nvPr/>
        </p:nvSpPr>
        <p:spPr>
          <a:xfrm>
            <a:off x="7467875" y="1699494"/>
            <a:ext cx="180000" cy="180000"/>
          </a:xfrm>
          <a:prstGeom prst="ellipse"/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08" name="椭圆 12"/>
          <p:cNvSpPr/>
          <p:nvPr/>
        </p:nvSpPr>
        <p:spPr>
          <a:xfrm>
            <a:off x="8223979" y="1713351"/>
            <a:ext cx="180000" cy="180000"/>
          </a:xfrm>
          <a:prstGeom prst="ellipse"/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91" name="图片 4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574710" y="919138"/>
            <a:ext cx="3768689" cy="2739938"/>
          </a:xfrm>
          <a:prstGeom prst="rect"/>
        </p:spPr>
      </p:pic>
      <p:grpSp>
        <p:nvGrpSpPr>
          <p:cNvPr id="34" name="组合 5"/>
          <p:cNvGrpSpPr/>
          <p:nvPr/>
        </p:nvGrpSpPr>
        <p:grpSpPr>
          <a:xfrm>
            <a:off x="4686809" y="919137"/>
            <a:ext cx="3768689" cy="2700645"/>
            <a:chOff x="7576361" y="2571864"/>
            <a:chExt cx="2389505" cy="1694815"/>
          </a:xfrm>
        </p:grpSpPr>
        <p:pic>
          <p:nvPicPr>
            <p:cNvPr id="2097192" name="Picture 536" descr="2"/>
            <p:cNvPicPr>
              <a:picLocks/>
            </p:cNvPicPr>
            <p:nvPr/>
          </p:nvPicPr>
          <p:blipFill>
            <a:blip xmlns:r="http://schemas.openxmlformats.org/officeDocument/2006/relationships" r:embed="rId2"/>
            <a:srcRect/>
            <a:stretch>
              <a:fillRect/>
            </a:stretch>
          </p:blipFill>
          <p:spPr bwMode="auto">
            <a:xfrm>
              <a:off x="7576361" y="2571864"/>
              <a:ext cx="2389505" cy="1694815"/>
            </a:xfrm>
            <a:prstGeom prst="rect"/>
            <a:noFill/>
            <a:ln>
              <a:noFill/>
            </a:ln>
          </p:spPr>
        </p:pic>
        <p:sp>
          <p:nvSpPr>
            <p:cNvPr id="1048609" name="Oval 546"/>
            <p:cNvSpPr>
              <a:spLocks noChangeArrowheads="1"/>
            </p:cNvSpPr>
            <p:nvPr/>
          </p:nvSpPr>
          <p:spPr bwMode="auto">
            <a:xfrm>
              <a:off x="7887510" y="3495155"/>
              <a:ext cx="139700" cy="191770"/>
            </a:xfrm>
            <a:prstGeom prst="ellipse"/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10" name="Oval 547"/>
            <p:cNvSpPr>
              <a:spLocks noChangeArrowheads="1"/>
            </p:cNvSpPr>
            <p:nvPr/>
          </p:nvSpPr>
          <p:spPr bwMode="auto">
            <a:xfrm>
              <a:off x="8719360" y="3134475"/>
              <a:ext cx="139700" cy="191770"/>
            </a:xfrm>
            <a:prstGeom prst="ellipse"/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11" name="Oval 548"/>
            <p:cNvSpPr>
              <a:spLocks noChangeArrowheads="1"/>
            </p:cNvSpPr>
            <p:nvPr/>
          </p:nvSpPr>
          <p:spPr bwMode="auto">
            <a:xfrm>
              <a:off x="9468660" y="3488805"/>
              <a:ext cx="139700" cy="191770"/>
            </a:xfrm>
            <a:prstGeom prst="ellipse"/>
            <a:noFill/>
            <a:ln w="15875" algn="ctr">
              <a:solidFill>
                <a:srgbClr val="FF0000"/>
              </a:solidFill>
              <a:round/>
              <a:headEnd/>
              <a:tailEnd/>
            </a:ln>
            <a:effectLst/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cxnSp>
          <p:nvCxnSpPr>
            <p:cNvPr id="3145740" name="Line 549"/>
            <p:cNvCxnSpPr>
              <a:cxnSpLocks/>
            </p:cNvCxnSpPr>
            <p:nvPr/>
          </p:nvCxnSpPr>
          <p:spPr bwMode="auto">
            <a:xfrm>
              <a:off x="9532160" y="3178925"/>
              <a:ext cx="635" cy="297180"/>
            </a:xfrm>
            <a:prstGeom prst="line"/>
            <a:noFill/>
            <a:ln w="15875">
              <a:solidFill>
                <a:srgbClr val="FF0000"/>
              </a:solidFill>
              <a:round/>
              <a:headEnd/>
              <a:tailEnd type="triangle" w="med" len="med"/>
            </a:ln>
            <a:effectLst/>
          </p:spPr>
        </p:cxnSp>
      </p:grpSp>
      <p:sp>
        <p:nvSpPr>
          <p:cNvPr id="1048612" name="文本框 11"/>
          <p:cNvSpPr txBox="1"/>
          <p:nvPr/>
        </p:nvSpPr>
        <p:spPr>
          <a:xfrm>
            <a:off x="1143000" y="5331838"/>
            <a:ext cx="2951091" cy="4978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2400" lang="zh-CN"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掺硫酸铜的水样品</a:t>
            </a:r>
          </a:p>
        </p:txBody>
      </p:sp>
      <p:sp>
        <p:nvSpPr>
          <p:cNvPr id="1048613" name="文本框 12"/>
          <p:cNvSpPr txBox="1"/>
          <p:nvPr/>
        </p:nvSpPr>
        <p:spPr>
          <a:xfrm>
            <a:off x="5410200" y="5342063"/>
            <a:ext cx="2724773" cy="497840"/>
          </a:xfrm>
          <a:prstGeom prst="rect"/>
          <a:noFill/>
        </p:spPr>
        <p:txBody>
          <a:bodyPr wrap="square">
            <a:spAutoFit/>
          </a:bodyPr>
          <a:p>
            <a:r>
              <a:rPr altLang="zh-CN" b="1" dirty="0" sz="2400" kern="100" lang="zh-CN"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聚四氟乙烯样品</a:t>
            </a:r>
            <a:endParaRPr altLang="en-US" b="1" dirty="0" sz="2400" lang="zh-CN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097193" name="图片 13"/>
          <p:cNvPicPr>
            <a:picLocks/>
          </p:cNvPicPr>
          <p:nvPr/>
        </p:nvPicPr>
        <p:blipFill rotWithShape="1">
          <a:blip xmlns:r="http://schemas.openxmlformats.org/officeDocument/2006/relationships" r:embed="rId3"/>
          <a:srcRect l="43637" b="14728"/>
          <a:stretch>
            <a:fillRect/>
          </a:stretch>
        </p:blipFill>
        <p:spPr bwMode="auto">
          <a:xfrm>
            <a:off x="1143000" y="3733800"/>
            <a:ext cx="2783084" cy="1445621"/>
          </a:xfrm>
          <a:prstGeom prst="rect"/>
          <a:noFill/>
        </p:spPr>
      </p:pic>
      <p:pic>
        <p:nvPicPr>
          <p:cNvPr id="2097194" name="图片 14"/>
          <p:cNvPicPr>
            <a:picLocks/>
          </p:cNvPicPr>
          <p:nvPr/>
        </p:nvPicPr>
        <p:blipFill rotWithShape="1">
          <a:blip xmlns:r="http://schemas.openxmlformats.org/officeDocument/2006/relationships" r:embed="rId3"/>
          <a:srcRect t="5108" r="59362" b="31577"/>
          <a:stretch>
            <a:fillRect/>
          </a:stretch>
        </p:blipFill>
        <p:spPr bwMode="auto">
          <a:xfrm>
            <a:off x="5352936" y="3733800"/>
            <a:ext cx="2626023" cy="1445621"/>
          </a:xfrm>
          <a:prstGeom prst="rect"/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4" name="文本框 11"/>
          <p:cNvSpPr txBox="1"/>
          <p:nvPr/>
        </p:nvSpPr>
        <p:spPr>
          <a:xfrm>
            <a:off x="457200" y="533400"/>
            <a:ext cx="2743200" cy="624840"/>
          </a:xfrm>
          <a:prstGeom prst="rect"/>
          <a:noFill/>
        </p:spPr>
        <p:txBody>
          <a:bodyPr wrap="square">
            <a:spAutoFit/>
          </a:bodyPr>
          <a:p>
            <a:r>
              <a:rPr altLang="en-US" b="1" dirty="0" sz="32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二、</a:t>
            </a:r>
            <a:r>
              <a:rPr altLang="zh-CN" b="1" dirty="0" sz="32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实验</a:t>
            </a:r>
            <a:r>
              <a:rPr altLang="en-US" b="1" dirty="0" sz="3200" lang="zh-CN">
                <a:solidFill>
                  <a:srgbClr val="C00000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仪器</a:t>
            </a:r>
            <a:endParaRPr altLang="en-US" dirty="0" lang="zh-CN">
              <a:solidFill>
                <a:srgbClr val="C00000"/>
              </a:solidFill>
            </a:endParaRPr>
          </a:p>
        </p:txBody>
      </p:sp>
      <p:pic>
        <p:nvPicPr>
          <p:cNvPr id="2097195" name="图片 12"/>
          <p:cNvPicPr>
            <a:picLocks/>
          </p:cNvPicPr>
          <p:nvPr/>
        </p:nvPicPr>
        <p:blipFill rotWithShape="1">
          <a:blip xmlns:r="http://schemas.openxmlformats.org/officeDocument/2006/relationships" r:embed="rId1" cstate="print"/>
          <a:srcRect l="4126" t="25593" r="10549" b="25376"/>
          <a:stretch>
            <a:fillRect/>
          </a:stretch>
        </p:blipFill>
        <p:spPr bwMode="auto">
          <a:xfrm>
            <a:off x="685800" y="1447801"/>
            <a:ext cx="8232648" cy="4343400"/>
          </a:xfrm>
          <a:prstGeom prst="rect"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194322" name="表格 1"/>
          <p:cNvGraphicFramePr>
            <a:graphicFrameLocks noGrp="1"/>
          </p:cNvGraphicFramePr>
          <p:nvPr/>
        </p:nvGraphicFramePr>
        <p:xfrm>
          <a:off x="1135089" y="2185424"/>
          <a:ext cx="6408711" cy="2400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76264"/>
                <a:gridCol w="1119397"/>
                <a:gridCol w="1456011"/>
                <a:gridCol w="1457039"/>
              </a:tblGrid>
              <a:tr h="60006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zh-CN">
                          <a:effectLst/>
                        </a:rPr>
                        <a:t>样品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400" kern="0" lang="zh-CN">
                          <a:effectLst/>
                        </a:rPr>
                        <a:t>原子核</a:t>
                      </a:r>
                      <a:endParaRPr b="1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sz="2400" kern="0" lang="zh-CN">
                          <a:effectLst/>
                        </a:rPr>
                        <a:t>丰度</a:t>
                      </a:r>
                      <a:endParaRPr b="1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i="1" kern="0" lang="en-US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</a:t>
                      </a:r>
                      <a:endParaRPr b="1" dirty="0" sz="2400" i="1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</a:tr>
              <a:tr h="60006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100" lang="zh-CN">
                          <a:effectLst/>
                        </a:rPr>
                        <a:t>掺有硫酸铜的水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aseline="30000" b="1" dirty="0" sz="2400" kern="0" lang="en-US">
                          <a:effectLst/>
                        </a:rPr>
                        <a:t>1</a:t>
                      </a:r>
                      <a:r>
                        <a:rPr b="1" dirty="0" sz="2400" kern="0" lang="en-US">
                          <a:effectLst/>
                        </a:rPr>
                        <a:t>H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99.9%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5.5857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0006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100" lang="zh-CN">
                          <a:effectLst/>
                        </a:rPr>
                        <a:t>聚四氟乙烯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aseline="30000" b="1" dirty="0" sz="2400" kern="0" lang="en-US">
                          <a:effectLst/>
                        </a:rPr>
                        <a:t>19</a:t>
                      </a:r>
                      <a:r>
                        <a:rPr b="1" dirty="0" sz="2400" kern="0" lang="en-US">
                          <a:effectLst/>
                        </a:rPr>
                        <a:t>F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100%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5.2567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  <a:tr h="600067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altLang="en-US" b="1" dirty="0" sz="2400" kern="100" lang="zh-CN">
                          <a:effectLst/>
                        </a:rPr>
                        <a:t>纯</a:t>
                      </a:r>
                      <a:r>
                        <a:rPr altLang="zh-CN" b="1" dirty="0" sz="2400" kern="100" lang="zh-CN">
                          <a:effectLst/>
                        </a:rPr>
                        <a:t>水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aseline="30000" b="1" dirty="0" sz="2400" kern="0" lang="en-US">
                          <a:effectLst/>
                        </a:rPr>
                        <a:t>1</a:t>
                      </a:r>
                      <a:r>
                        <a:rPr b="1" dirty="0" sz="2400" kern="0" lang="en-US">
                          <a:effectLst/>
                        </a:rPr>
                        <a:t>H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99.9%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b="1" dirty="0" sz="2400" kern="0" lang="en-US">
                          <a:effectLst/>
                        </a:rPr>
                        <a:t>5.5857</a:t>
                      </a:r>
                      <a:endParaRPr b="1" dirty="0" sz="2400" kern="100" lang="zh-CN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1048615" name="文本框 2"/>
          <p:cNvSpPr txBox="1"/>
          <p:nvPr/>
        </p:nvSpPr>
        <p:spPr>
          <a:xfrm>
            <a:off x="263080" y="1074230"/>
            <a:ext cx="7128319" cy="5613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800" lang="zh-CN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样品：</a:t>
            </a:r>
            <a:r>
              <a:rPr altLang="zh-CN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掺有硫酸铜的水</a:t>
            </a:r>
            <a:r>
              <a:rPr altLang="en-US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altLang="zh-CN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聚四氟乙烯</a:t>
            </a:r>
            <a:r>
              <a:rPr altLang="en-US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、纯</a:t>
            </a:r>
            <a:r>
              <a:rPr altLang="zh-CN" b="1" dirty="0" sz="2800" kern="1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ea typeface="华文中宋" panose="02010600040101010101" pitchFamily="2" charset="-122"/>
              </a:rPr>
              <a:t>水</a:t>
            </a:r>
            <a:endParaRPr altLang="en-US" b="1" dirty="0" sz="2800" lang="zh-CN">
              <a:solidFill>
                <a:srgbClr val="0000FF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6" name="文本框 2"/>
          <p:cNvSpPr txBox="1"/>
          <p:nvPr/>
        </p:nvSpPr>
        <p:spPr>
          <a:xfrm>
            <a:off x="228600" y="762000"/>
            <a:ext cx="8534400" cy="1031239"/>
          </a:xfrm>
          <a:prstGeom prst="rect"/>
          <a:noFill/>
        </p:spPr>
        <p:txBody>
          <a:bodyPr wrap="square">
            <a:spAutoFit/>
          </a:bodyPr>
          <a:p>
            <a:r>
              <a:rPr altLang="zh-CN" b="1" dirty="0" sz="2800" lang="en-US">
                <a:solidFill>
                  <a:srgbClr val="0000FF"/>
                </a:solidFill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1.</a:t>
            </a:r>
            <a:r>
              <a:rPr altLang="zh-CN" b="1" dirty="0" sz="2800" lang="zh-CN">
                <a:solidFill>
                  <a:srgbClr val="0000FF"/>
                </a:solidFill>
                <a:effectLst/>
                <a:latin typeface="华文中宋" panose="02010600040101010101" pitchFamily="2" charset="-122"/>
                <a:cs typeface="Times New Roman" panose="02020603050405020304" pitchFamily="18" charset="0"/>
              </a:rPr>
              <a:t>观察掺有硫酸铜的水和聚四氟乙烯样品的核磁共振现象（使用示波器观察）</a:t>
            </a:r>
            <a:endParaRPr altLang="en-US" dirty="0" sz="2800" lang="zh-CN">
              <a:solidFill>
                <a:srgbClr val="0000FF"/>
              </a:solidFill>
              <a:latin typeface="华文中宋" panose="02010600040101010101" pitchFamily="2" charset="-122"/>
            </a:endParaRPr>
          </a:p>
        </p:txBody>
      </p:sp>
      <p:sp>
        <p:nvSpPr>
          <p:cNvPr id="1048617" name="文本框 3"/>
          <p:cNvSpPr txBox="1"/>
          <p:nvPr/>
        </p:nvSpPr>
        <p:spPr>
          <a:xfrm>
            <a:off x="304800" y="228600"/>
            <a:ext cx="2316480" cy="561339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2800" lang="zh-CN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三、实验内容</a:t>
            </a:r>
          </a:p>
        </p:txBody>
      </p:sp>
      <p:grpSp>
        <p:nvGrpSpPr>
          <p:cNvPr id="38" name="画布 395"/>
          <p:cNvGrpSpPr/>
          <p:nvPr/>
        </p:nvGrpSpPr>
        <p:grpSpPr>
          <a:xfrm>
            <a:off x="2547620" y="1486863"/>
            <a:ext cx="6520180" cy="5218737"/>
            <a:chOff x="0" y="-213032"/>
            <a:chExt cx="6520180" cy="5218737"/>
          </a:xfrm>
        </p:grpSpPr>
        <p:sp>
          <p:nvSpPr>
            <p:cNvPr id="1048618" name="矩形 9"/>
            <p:cNvSpPr/>
            <p:nvPr/>
          </p:nvSpPr>
          <p:spPr>
            <a:xfrm>
              <a:off x="0" y="0"/>
              <a:ext cx="6520180" cy="5005705"/>
            </a:xfrm>
            <a:prstGeom prst="rect"/>
            <a:noFill/>
            <a:ln>
              <a:noFill/>
            </a:ln>
          </p:spPr>
        </p:sp>
        <p:pic>
          <p:nvPicPr>
            <p:cNvPr id="2097196" name="图片 10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1" cstate="print"/>
            <a:stretch>
              <a:fillRect/>
            </a:stretch>
          </p:blipFill>
          <p:spPr>
            <a:xfrm>
              <a:off x="684598" y="1385255"/>
              <a:ext cx="2281251" cy="1357200"/>
            </a:xfrm>
            <a:prstGeom prst="rect"/>
          </p:spPr>
        </p:pic>
        <p:pic>
          <p:nvPicPr>
            <p:cNvPr id="2097197" name="图片 11"/>
            <p:cNvPicPr>
              <a:picLocks noChangeAspect="1"/>
            </p:cNvPicPr>
            <p:nvPr/>
          </p:nvPicPr>
          <p:blipFill>
            <a:blip xmlns:r="http://schemas.openxmlformats.org/officeDocument/2006/relationships" r:embed="rId2" cstate="print"/>
            <a:stretch>
              <a:fillRect/>
            </a:stretch>
          </p:blipFill>
          <p:spPr>
            <a:xfrm>
              <a:off x="3373755" y="236855"/>
              <a:ext cx="2721898" cy="1148400"/>
            </a:xfrm>
            <a:prstGeom prst="rect"/>
          </p:spPr>
        </p:pic>
        <p:pic>
          <p:nvPicPr>
            <p:cNvPr id="2097198" name="图片 12"/>
            <p:cNvPicPr>
              <a:picLocks noChangeAspect="1"/>
            </p:cNvPicPr>
            <p:nvPr/>
          </p:nvPicPr>
          <p:blipFill rotWithShape="1">
            <a:blip xmlns:r="http://schemas.openxmlformats.org/officeDocument/2006/relationships" r:embed="rId3"/>
            <a:srcRect l="56140" t="6395" b="34407"/>
            <a:stretch>
              <a:fillRect/>
            </a:stretch>
          </p:blipFill>
          <p:spPr>
            <a:xfrm>
              <a:off x="1488440" y="106680"/>
              <a:ext cx="915254" cy="864000"/>
            </a:xfrm>
            <a:prstGeom prst="rect"/>
          </p:spPr>
        </p:pic>
        <p:pic>
          <p:nvPicPr>
            <p:cNvPr id="2097199" name="Picture 398" descr="新NMR俯视图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4"/>
            <a:srcRect/>
            <a:stretch>
              <a:fillRect/>
            </a:stretch>
          </p:blipFill>
          <p:spPr bwMode="auto">
            <a:xfrm>
              <a:off x="2628900" y="2971800"/>
              <a:ext cx="3189605" cy="1818640"/>
            </a:xfrm>
            <a:prstGeom prst="rect"/>
            <a:noFill/>
            <a:ln>
              <a:noFill/>
            </a:ln>
          </p:spPr>
        </p:pic>
        <p:pic>
          <p:nvPicPr>
            <p:cNvPr id="2097200" name="Picture 400" descr="NMR后视图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5"/>
            <a:srcRect/>
            <a:stretch>
              <a:fillRect/>
            </a:stretch>
          </p:blipFill>
          <p:spPr bwMode="auto">
            <a:xfrm>
              <a:off x="4858385" y="2476500"/>
              <a:ext cx="815340" cy="908685"/>
            </a:xfrm>
            <a:prstGeom prst="rect"/>
            <a:noFill/>
            <a:ln>
              <a:noFill/>
            </a:ln>
          </p:spPr>
        </p:pic>
        <p:sp>
          <p:nvSpPr>
            <p:cNvPr id="1048619" name="Freeform 406"/>
            <p:cNvSpPr/>
            <p:nvPr/>
          </p:nvSpPr>
          <p:spPr bwMode="auto">
            <a:xfrm>
              <a:off x="2133600" y="2476500"/>
              <a:ext cx="584200" cy="718820"/>
            </a:xfrm>
            <a:custGeom>
              <a:avLst/>
              <a:gdLst>
                <a:gd name="T0" fmla="*/ 0 w 1050"/>
                <a:gd name="T1" fmla="*/ 0 h 2028"/>
                <a:gd name="T2" fmla="*/ 210 w 1050"/>
                <a:gd name="T3" fmla="*/ 1560 h 2028"/>
                <a:gd name="T4" fmla="*/ 1050 w 1050"/>
                <a:gd name="T5" fmla="*/ 2028 h 2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0" h="2028">
                  <a:moveTo>
                    <a:pt x="0" y="0"/>
                  </a:moveTo>
                  <a:cubicBezTo>
                    <a:pt x="17" y="611"/>
                    <a:pt x="35" y="1222"/>
                    <a:pt x="210" y="1560"/>
                  </a:cubicBezTo>
                  <a:cubicBezTo>
                    <a:pt x="385" y="1898"/>
                    <a:pt x="717" y="1963"/>
                    <a:pt x="1050" y="2028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0" name="Freeform 407"/>
            <p:cNvSpPr/>
            <p:nvPr/>
          </p:nvSpPr>
          <p:spPr bwMode="auto">
            <a:xfrm>
              <a:off x="2908300" y="1134110"/>
              <a:ext cx="2134870" cy="2061210"/>
            </a:xfrm>
            <a:custGeom>
              <a:avLst/>
              <a:gdLst>
                <a:gd name="T0" fmla="*/ 3255 w 3255"/>
                <a:gd name="T1" fmla="*/ 0 h 1560"/>
                <a:gd name="T2" fmla="*/ 2730 w 3255"/>
                <a:gd name="T3" fmla="*/ 624 h 1560"/>
                <a:gd name="T4" fmla="*/ 630 w 3255"/>
                <a:gd name="T5" fmla="*/ 1092 h 1560"/>
                <a:gd name="T6" fmla="*/ 0 w 3255"/>
                <a:gd name="T7" fmla="*/ 156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5" h="1560">
                  <a:moveTo>
                    <a:pt x="3255" y="0"/>
                  </a:moveTo>
                  <a:cubicBezTo>
                    <a:pt x="3211" y="221"/>
                    <a:pt x="3167" y="442"/>
                    <a:pt x="2730" y="624"/>
                  </a:cubicBezTo>
                  <a:cubicBezTo>
                    <a:pt x="2293" y="806"/>
                    <a:pt x="1085" y="936"/>
                    <a:pt x="630" y="1092"/>
                  </a:cubicBezTo>
                  <a:cubicBezTo>
                    <a:pt x="175" y="1248"/>
                    <a:pt x="87" y="1404"/>
                    <a:pt x="0" y="156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1" name="Text Box 408"/>
            <p:cNvSpPr txBox="1">
              <a:spLocks noChangeArrowheads="1"/>
            </p:cNvSpPr>
            <p:nvPr/>
          </p:nvSpPr>
          <p:spPr bwMode="auto">
            <a:xfrm>
              <a:off x="590658" y="1013788"/>
              <a:ext cx="2384357" cy="297180"/>
            </a:xfrm>
            <a:prstGeom prst="rect"/>
            <a:noFill/>
            <a:ln>
              <a:noFill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pPr algn="ctr"/>
              <a:r>
                <a:rPr b="1" dirty="0" sz="2000" kern="100" lang="zh-CN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可调恒流源</a:t>
              </a:r>
              <a:r>
                <a:rPr b="1" dirty="0" sz="2000" kern="100" lang="en-US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Arial" panose="020B0604020202020204" pitchFamily="34" charset="0"/>
                </a:rPr>
                <a:t>0-3.5A</a:t>
              </a:r>
              <a:endParaRPr dirty="0" sz="2000" kern="100" lang="zh-CN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8622" name="Text Box 409"/>
            <p:cNvSpPr txBox="1">
              <a:spLocks noChangeArrowheads="1"/>
            </p:cNvSpPr>
            <p:nvPr/>
          </p:nvSpPr>
          <p:spPr bwMode="auto">
            <a:xfrm>
              <a:off x="3267075" y="-213032"/>
              <a:ext cx="2400300" cy="297180"/>
            </a:xfrm>
            <a:prstGeom prst="rect"/>
            <a:noFill/>
            <a:ln>
              <a:noFill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pPr algn="just"/>
              <a:r>
                <a:rPr b="1" dirty="0" sz="2000" kern="100" lang="zh-CN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核磁共振实验仪</a:t>
              </a:r>
              <a:endParaRPr dirty="0" sz="2000" kern="100" lang="zh-CN">
                <a:effectLst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8623" name="Freeform 412"/>
            <p:cNvSpPr/>
            <p:nvPr/>
          </p:nvSpPr>
          <p:spPr bwMode="auto">
            <a:xfrm>
              <a:off x="2924175" y="1115695"/>
              <a:ext cx="2466975" cy="3477895"/>
            </a:xfrm>
            <a:custGeom>
              <a:avLst/>
              <a:gdLst>
                <a:gd name="T0" fmla="*/ 0 w 3885"/>
                <a:gd name="T1" fmla="*/ 5928 h 5928"/>
                <a:gd name="T2" fmla="*/ 525 w 3885"/>
                <a:gd name="T3" fmla="*/ 5304 h 5928"/>
                <a:gd name="T4" fmla="*/ 945 w 3885"/>
                <a:gd name="T5" fmla="*/ 3432 h 5928"/>
                <a:gd name="T6" fmla="*/ 2415 w 3885"/>
                <a:gd name="T7" fmla="*/ 2340 h 5928"/>
                <a:gd name="T8" fmla="*/ 3570 w 3885"/>
                <a:gd name="T9" fmla="*/ 1404 h 5928"/>
                <a:gd name="T10" fmla="*/ 3885 w 3885"/>
                <a:gd name="T11" fmla="*/ 0 h 5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85" h="5928">
                  <a:moveTo>
                    <a:pt x="0" y="5928"/>
                  </a:moveTo>
                  <a:cubicBezTo>
                    <a:pt x="184" y="5824"/>
                    <a:pt x="368" y="5720"/>
                    <a:pt x="525" y="5304"/>
                  </a:cubicBezTo>
                  <a:cubicBezTo>
                    <a:pt x="682" y="4888"/>
                    <a:pt x="630" y="3926"/>
                    <a:pt x="945" y="3432"/>
                  </a:cubicBezTo>
                  <a:cubicBezTo>
                    <a:pt x="1260" y="2938"/>
                    <a:pt x="1978" y="2678"/>
                    <a:pt x="2415" y="2340"/>
                  </a:cubicBezTo>
                  <a:cubicBezTo>
                    <a:pt x="2852" y="2002"/>
                    <a:pt x="3325" y="1794"/>
                    <a:pt x="3570" y="1404"/>
                  </a:cubicBezTo>
                  <a:cubicBezTo>
                    <a:pt x="3815" y="1014"/>
                    <a:pt x="3850" y="507"/>
                    <a:pt x="3885" y="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4" name="Freeform 413"/>
            <p:cNvSpPr/>
            <p:nvPr/>
          </p:nvSpPr>
          <p:spPr bwMode="auto">
            <a:xfrm>
              <a:off x="4667250" y="1089660"/>
              <a:ext cx="800100" cy="1981200"/>
            </a:xfrm>
            <a:custGeom>
              <a:avLst/>
              <a:gdLst>
                <a:gd name="T0" fmla="*/ 1260 w 1260"/>
                <a:gd name="T1" fmla="*/ 3120 h 3120"/>
                <a:gd name="T2" fmla="*/ 315 w 1260"/>
                <a:gd name="T3" fmla="*/ 2496 h 3120"/>
                <a:gd name="T4" fmla="*/ 0 w 1260"/>
                <a:gd name="T5" fmla="*/ 0 h 3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60" h="3120">
                  <a:moveTo>
                    <a:pt x="1260" y="3120"/>
                  </a:moveTo>
                  <a:cubicBezTo>
                    <a:pt x="892" y="3068"/>
                    <a:pt x="525" y="3016"/>
                    <a:pt x="315" y="2496"/>
                  </a:cubicBezTo>
                  <a:cubicBezTo>
                    <a:pt x="105" y="1976"/>
                    <a:pt x="0" y="234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5" name="Freeform 414"/>
            <p:cNvSpPr/>
            <p:nvPr/>
          </p:nvSpPr>
          <p:spPr bwMode="auto">
            <a:xfrm>
              <a:off x="4333875" y="1099185"/>
              <a:ext cx="733425" cy="2014220"/>
            </a:xfrm>
            <a:custGeom>
              <a:avLst/>
              <a:gdLst>
                <a:gd name="T0" fmla="*/ 1155 w 1155"/>
                <a:gd name="T1" fmla="*/ 3120 h 3172"/>
                <a:gd name="T2" fmla="*/ 420 w 1155"/>
                <a:gd name="T3" fmla="*/ 2652 h 3172"/>
                <a:gd name="T4" fmla="*/ 0 w 1155"/>
                <a:gd name="T5" fmla="*/ 0 h 3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5" h="3172">
                  <a:moveTo>
                    <a:pt x="1155" y="3120"/>
                  </a:moveTo>
                  <a:cubicBezTo>
                    <a:pt x="884" y="3146"/>
                    <a:pt x="613" y="3172"/>
                    <a:pt x="420" y="2652"/>
                  </a:cubicBezTo>
                  <a:cubicBezTo>
                    <a:pt x="227" y="2132"/>
                    <a:pt x="52" y="182"/>
                    <a:pt x="0" y="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6" name="Freeform 415"/>
            <p:cNvSpPr/>
            <p:nvPr/>
          </p:nvSpPr>
          <p:spPr bwMode="auto">
            <a:xfrm>
              <a:off x="4019550" y="1089660"/>
              <a:ext cx="1143000" cy="1747520"/>
            </a:xfrm>
            <a:custGeom>
              <a:avLst/>
              <a:gdLst>
                <a:gd name="T0" fmla="*/ 1785 w 1785"/>
                <a:gd name="T1" fmla="*/ 2652 h 2782"/>
                <a:gd name="T2" fmla="*/ 420 w 1785"/>
                <a:gd name="T3" fmla="*/ 2340 h 2782"/>
                <a:gd name="T4" fmla="*/ 0 w 1785"/>
                <a:gd name="T5" fmla="*/ 0 h 2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85" h="2782">
                  <a:moveTo>
                    <a:pt x="1785" y="2652"/>
                  </a:moveTo>
                  <a:cubicBezTo>
                    <a:pt x="1251" y="2717"/>
                    <a:pt x="718" y="2782"/>
                    <a:pt x="420" y="2340"/>
                  </a:cubicBezTo>
                  <a:cubicBezTo>
                    <a:pt x="122" y="1898"/>
                    <a:pt x="87" y="260"/>
                    <a:pt x="0" y="0"/>
                  </a:cubicBezTo>
                </a:path>
              </a:pathLst>
            </a:custGeom>
            <a:noFill/>
            <a:ln w="4445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pic>
          <p:nvPicPr>
            <p:cNvPr id="2097201" name="Picture 416" descr="TESLAMETER探头"/>
            <p:cNvPicPr>
              <a:picLocks noChangeAspect="1" noChangeArrowheads="1"/>
            </p:cNvPicPr>
            <p:nvPr/>
          </p:nvPicPr>
          <p:blipFill>
            <a:blip xmlns:r="http://schemas.openxmlformats.org/officeDocument/2006/relationships" r:embed="rId6"/>
            <a:srcRect/>
            <a:stretch>
              <a:fillRect/>
            </a:stretch>
          </p:blipFill>
          <p:spPr bwMode="auto">
            <a:xfrm rot="10800000">
              <a:off x="2133600" y="3764280"/>
              <a:ext cx="979170" cy="169545"/>
            </a:xfrm>
            <a:prstGeom prst="rect"/>
            <a:noFill/>
            <a:ln>
              <a:noFill/>
            </a:ln>
          </p:spPr>
        </p:pic>
        <p:sp>
          <p:nvSpPr>
            <p:cNvPr id="1048627" name="Freeform 417"/>
            <p:cNvSpPr/>
            <p:nvPr/>
          </p:nvSpPr>
          <p:spPr bwMode="auto">
            <a:xfrm>
              <a:off x="2425700" y="3566160"/>
              <a:ext cx="269875" cy="674370"/>
            </a:xfrm>
            <a:custGeom>
              <a:avLst/>
              <a:gdLst>
                <a:gd name="T0" fmla="*/ 525 w 525"/>
                <a:gd name="T1" fmla="*/ 0 h 1560"/>
                <a:gd name="T2" fmla="*/ 0 w 525"/>
                <a:gd name="T3" fmla="*/ 780 h 1560"/>
                <a:gd name="T4" fmla="*/ 525 w 525"/>
                <a:gd name="T5" fmla="*/ 1560 h 1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25" h="1560">
                  <a:moveTo>
                    <a:pt x="525" y="0"/>
                  </a:moveTo>
                  <a:cubicBezTo>
                    <a:pt x="262" y="260"/>
                    <a:pt x="0" y="520"/>
                    <a:pt x="0" y="780"/>
                  </a:cubicBezTo>
                  <a:cubicBezTo>
                    <a:pt x="0" y="1040"/>
                    <a:pt x="455" y="1378"/>
                    <a:pt x="525" y="1560"/>
                  </a:cubicBezTo>
                </a:path>
              </a:pathLst>
            </a:custGeom>
            <a:noFill/>
            <a:ln w="25400" cap="flat" cmpd="sng">
              <a:solidFill>
                <a:srgbClr val="FF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8" name="Freeform 418"/>
            <p:cNvSpPr/>
            <p:nvPr/>
          </p:nvSpPr>
          <p:spPr bwMode="auto">
            <a:xfrm>
              <a:off x="2844800" y="3528060"/>
              <a:ext cx="66675" cy="693420"/>
            </a:xfrm>
            <a:custGeom>
              <a:avLst/>
              <a:gdLst>
                <a:gd name="T0" fmla="*/ 105 w 105"/>
                <a:gd name="T1" fmla="*/ 0 h 1092"/>
                <a:gd name="T2" fmla="*/ 0 w 105"/>
                <a:gd name="T3" fmla="*/ 468 h 1092"/>
                <a:gd name="T4" fmla="*/ 105 w 105"/>
                <a:gd name="T5" fmla="*/ 1092 h 10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5" h="1092">
                  <a:moveTo>
                    <a:pt x="105" y="0"/>
                  </a:moveTo>
                  <a:cubicBezTo>
                    <a:pt x="52" y="143"/>
                    <a:pt x="0" y="286"/>
                    <a:pt x="0" y="468"/>
                  </a:cubicBezTo>
                  <a:cubicBezTo>
                    <a:pt x="0" y="650"/>
                    <a:pt x="88" y="1014"/>
                    <a:pt x="105" y="1092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29" name="Freeform 419"/>
            <p:cNvSpPr/>
            <p:nvPr/>
          </p:nvSpPr>
          <p:spPr bwMode="auto">
            <a:xfrm>
              <a:off x="2312670" y="2444750"/>
              <a:ext cx="455930" cy="2153920"/>
            </a:xfrm>
            <a:custGeom>
              <a:avLst/>
              <a:gdLst>
                <a:gd name="T0" fmla="*/ 473 w 788"/>
                <a:gd name="T1" fmla="*/ 0 h 3588"/>
                <a:gd name="T2" fmla="*/ 53 w 788"/>
                <a:gd name="T3" fmla="*/ 2964 h 3588"/>
                <a:gd name="T4" fmla="*/ 788 w 788"/>
                <a:gd name="T5" fmla="*/ 3588 h 35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88" h="3588">
                  <a:moveTo>
                    <a:pt x="473" y="0"/>
                  </a:moveTo>
                  <a:cubicBezTo>
                    <a:pt x="236" y="1183"/>
                    <a:pt x="0" y="2366"/>
                    <a:pt x="53" y="2964"/>
                  </a:cubicBezTo>
                  <a:cubicBezTo>
                    <a:pt x="106" y="3562"/>
                    <a:pt x="447" y="3575"/>
                    <a:pt x="788" y="3588"/>
                  </a:cubicBezTo>
                </a:path>
              </a:pathLst>
            </a:custGeom>
            <a:noFill/>
            <a:ln w="25400" cap="flat" cmpd="sng">
              <a:solidFill>
                <a:srgbClr val="00000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  <p:sp>
          <p:nvSpPr>
            <p:cNvPr id="1048630" name="Freeform 420"/>
            <p:cNvSpPr/>
            <p:nvPr/>
          </p:nvSpPr>
          <p:spPr bwMode="auto">
            <a:xfrm>
              <a:off x="1935480" y="891540"/>
              <a:ext cx="210820" cy="2971800"/>
            </a:xfrm>
            <a:custGeom>
              <a:avLst/>
              <a:gdLst>
                <a:gd name="T0" fmla="*/ 332 w 332"/>
                <a:gd name="T1" fmla="*/ 4992 h 4992"/>
                <a:gd name="T2" fmla="*/ 17 w 332"/>
                <a:gd name="T3" fmla="*/ 4212 h 4992"/>
                <a:gd name="T4" fmla="*/ 227 w 332"/>
                <a:gd name="T5" fmla="*/ 1404 h 4992"/>
                <a:gd name="T6" fmla="*/ 17 w 332"/>
                <a:gd name="T7" fmla="*/ 0 h 4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2" h="4992">
                  <a:moveTo>
                    <a:pt x="332" y="4992"/>
                  </a:moveTo>
                  <a:cubicBezTo>
                    <a:pt x="183" y="4901"/>
                    <a:pt x="34" y="4810"/>
                    <a:pt x="17" y="4212"/>
                  </a:cubicBezTo>
                  <a:cubicBezTo>
                    <a:pt x="0" y="3614"/>
                    <a:pt x="227" y="2106"/>
                    <a:pt x="227" y="1404"/>
                  </a:cubicBezTo>
                  <a:cubicBezTo>
                    <a:pt x="227" y="702"/>
                    <a:pt x="122" y="351"/>
                    <a:pt x="17" y="0"/>
                  </a:cubicBezTo>
                </a:path>
              </a:pathLst>
            </a:custGeom>
            <a:noFill/>
            <a:ln w="44450" cap="flat" cmpd="sng">
              <a:solidFill>
                <a:srgbClr val="808080"/>
              </a:solidFill>
              <a:round/>
              <a:headEnd/>
              <a:tailEnd/>
            </a:ln>
          </p:spPr>
          <p:txBody>
            <a:bodyPr anchor="t" anchorCtr="0" bIns="45720" lIns="91440" rIns="91440" rot="0" tIns="45720" upright="1" vert="horz" wrap="square">
              <a:noAutofit/>
            </a:bodyPr>
            <a:p>
              <a:endParaRPr altLang="en-US" lang="zh-CN"/>
            </a:p>
          </p:txBody>
        </p:sp>
      </p:grpSp>
      <p:sp>
        <p:nvSpPr>
          <p:cNvPr id="1048631" name="文本框 28"/>
          <p:cNvSpPr txBox="1"/>
          <p:nvPr/>
        </p:nvSpPr>
        <p:spPr>
          <a:xfrm>
            <a:off x="380999" y="2967335"/>
            <a:ext cx="2384357" cy="497839"/>
          </a:xfrm>
          <a:prstGeom prst="rect"/>
          <a:noFill/>
        </p:spPr>
        <p:txBody>
          <a:bodyPr rtlCol="0" wrap="square">
            <a:spAutoFit/>
          </a:bodyPr>
          <a:p>
            <a:r>
              <a:rPr altLang="en-US" b="1" dirty="0" sz="2400" lang="zh-CN"/>
              <a:t>按图示连接线路</a:t>
            </a:r>
          </a:p>
        </p:txBody>
      </p:sp>
      <p:sp>
        <p:nvSpPr>
          <p:cNvPr id="1048632" name="AutoShape 404"/>
          <p:cNvSpPr>
            <a:spLocks noChangeArrowheads="1"/>
          </p:cNvSpPr>
          <p:nvPr/>
        </p:nvSpPr>
        <p:spPr bwMode="auto">
          <a:xfrm rot="15762437">
            <a:off x="8136996" y="4750738"/>
            <a:ext cx="956945" cy="328647"/>
          </a:xfrm>
          <a:prstGeom prst="curvedUpArrow">
            <a:avLst>
              <a:gd name="adj1" fmla="val 61889"/>
              <a:gd name="adj2" fmla="val 123778"/>
              <a:gd name="adj3" fmla="val 33333"/>
            </a:avLst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t" anchorCtr="0" bIns="45720" lIns="91440" rIns="91440" rot="0" tIns="45720" upright="1" vert="horz" wrap="square">
            <a:noAutofit/>
          </a:bodyPr>
          <a:p>
            <a:endParaRPr altLang="en-US" lang="zh-C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202" name="图片 5"/>
          <p:cNvPicPr>
            <a:picLocks noChangeAspect="1"/>
          </p:cNvPicPr>
          <p:nvPr/>
        </p:nvPicPr>
        <p:blipFill>
          <a:blip xmlns:r="http://schemas.openxmlformats.org/officeDocument/2006/relationships" r:embed="rId1"/>
          <a:stretch>
            <a:fillRect/>
          </a:stretch>
        </p:blipFill>
        <p:spPr>
          <a:xfrm>
            <a:off x="318231" y="1552055"/>
            <a:ext cx="8292369" cy="4975421"/>
          </a:xfrm>
          <a:prstGeom prst="rect"/>
        </p:spPr>
      </p:pic>
      <p:sp>
        <p:nvSpPr>
          <p:cNvPr id="1048633" name="矩形 6"/>
          <p:cNvSpPr/>
          <p:nvPr/>
        </p:nvSpPr>
        <p:spPr>
          <a:xfrm>
            <a:off x="1626547" y="1572094"/>
            <a:ext cx="902621" cy="466998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4" name="矩形 7"/>
          <p:cNvSpPr/>
          <p:nvPr/>
        </p:nvSpPr>
        <p:spPr>
          <a:xfrm>
            <a:off x="224248" y="6095455"/>
            <a:ext cx="1462144" cy="466998"/>
          </a:xfrm>
          <a:prstGeom prst="rect"/>
          <a:noFill/>
          <a:ln w="317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pic>
        <p:nvPicPr>
          <p:cNvPr id="2097203" name="图片 8"/>
          <p:cNvPicPr>
            <a:picLocks noChangeAspect="1"/>
          </p:cNvPicPr>
          <p:nvPr/>
        </p:nvPicPr>
        <p:blipFill rotWithShape="1">
          <a:blip xmlns:r="http://schemas.openxmlformats.org/officeDocument/2006/relationships" r:embed="rId2"/>
          <a:srcRect l="68484" t="-4590" r="-452" b="27213"/>
          <a:stretch>
            <a:fillRect/>
          </a:stretch>
        </p:blipFill>
        <p:spPr>
          <a:xfrm>
            <a:off x="5105400" y="1143000"/>
            <a:ext cx="3897444" cy="5306518"/>
          </a:xfrm>
          <a:prstGeom prst="rect"/>
        </p:spPr>
      </p:pic>
      <p:sp>
        <p:nvSpPr>
          <p:cNvPr id="1048635" name="矩形 9"/>
          <p:cNvSpPr/>
          <p:nvPr/>
        </p:nvSpPr>
        <p:spPr>
          <a:xfrm>
            <a:off x="6550725" y="1423557"/>
            <a:ext cx="913059" cy="625657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6" name="矩形 10"/>
          <p:cNvSpPr/>
          <p:nvPr/>
        </p:nvSpPr>
        <p:spPr>
          <a:xfrm>
            <a:off x="5105400" y="3226633"/>
            <a:ext cx="839451" cy="554636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7" name="矩形 11"/>
          <p:cNvSpPr/>
          <p:nvPr/>
        </p:nvSpPr>
        <p:spPr>
          <a:xfrm>
            <a:off x="5985127" y="5167859"/>
            <a:ext cx="1203907" cy="981856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8" name="矩形 12"/>
          <p:cNvSpPr/>
          <p:nvPr/>
        </p:nvSpPr>
        <p:spPr>
          <a:xfrm>
            <a:off x="7661153" y="5185348"/>
            <a:ext cx="1203907" cy="981856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39" name="矩形 13"/>
          <p:cNvSpPr/>
          <p:nvPr/>
        </p:nvSpPr>
        <p:spPr>
          <a:xfrm>
            <a:off x="6060078" y="3402239"/>
            <a:ext cx="1203907" cy="981856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0" name="矩形 14"/>
          <p:cNvSpPr/>
          <p:nvPr/>
        </p:nvSpPr>
        <p:spPr>
          <a:xfrm>
            <a:off x="7666179" y="3379754"/>
            <a:ext cx="1203907" cy="981856"/>
          </a:xfrm>
          <a:prstGeom prst="rect"/>
          <a:noFill/>
          <a:ln w="317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rtlCol="0"/>
          <a:p>
            <a:pPr algn="ctr"/>
            <a:endParaRPr altLang="en-US" lang="zh-CN"/>
          </a:p>
        </p:txBody>
      </p:sp>
      <p:sp>
        <p:nvSpPr>
          <p:cNvPr id="1048641" name="文本框 15"/>
          <p:cNvSpPr txBox="1"/>
          <p:nvPr/>
        </p:nvSpPr>
        <p:spPr>
          <a:xfrm>
            <a:off x="6000722" y="4653728"/>
            <a:ext cx="1402081" cy="497839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纵向调节</a:t>
            </a:r>
          </a:p>
        </p:txBody>
      </p:sp>
      <p:sp>
        <p:nvSpPr>
          <p:cNvPr id="1048642" name="文本框 16"/>
          <p:cNvSpPr txBox="1"/>
          <p:nvPr/>
        </p:nvSpPr>
        <p:spPr>
          <a:xfrm>
            <a:off x="7632063" y="4652375"/>
            <a:ext cx="1402080" cy="497839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横向调节</a:t>
            </a:r>
          </a:p>
        </p:txBody>
      </p:sp>
      <p:sp>
        <p:nvSpPr>
          <p:cNvPr id="1048643" name="文本框 17"/>
          <p:cNvSpPr txBox="1"/>
          <p:nvPr/>
        </p:nvSpPr>
        <p:spPr>
          <a:xfrm>
            <a:off x="6004070" y="2819400"/>
            <a:ext cx="1402081" cy="497840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上下移动</a:t>
            </a:r>
          </a:p>
        </p:txBody>
      </p:sp>
      <p:sp>
        <p:nvSpPr>
          <p:cNvPr id="1048644" name="文本框 18"/>
          <p:cNvSpPr txBox="1"/>
          <p:nvPr/>
        </p:nvSpPr>
        <p:spPr>
          <a:xfrm>
            <a:off x="7587072" y="2819400"/>
            <a:ext cx="1402080" cy="497840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左右移动</a:t>
            </a:r>
          </a:p>
        </p:txBody>
      </p:sp>
      <p:sp>
        <p:nvSpPr>
          <p:cNvPr id="1048645" name="文本框 19"/>
          <p:cNvSpPr txBox="1"/>
          <p:nvPr/>
        </p:nvSpPr>
        <p:spPr>
          <a:xfrm>
            <a:off x="1143000" y="2133600"/>
            <a:ext cx="2295946" cy="497839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横向</a:t>
            </a:r>
            <a:r>
              <a:rPr altLang="zh-CN" b="1" dirty="0" sz="2400" lang="en-US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5.00ms/</a:t>
            </a:r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格</a:t>
            </a:r>
          </a:p>
        </p:txBody>
      </p:sp>
      <p:sp>
        <p:nvSpPr>
          <p:cNvPr id="1048646" name="文本框 20"/>
          <p:cNvSpPr txBox="1"/>
          <p:nvPr/>
        </p:nvSpPr>
        <p:spPr>
          <a:xfrm>
            <a:off x="1379446" y="5456418"/>
            <a:ext cx="2197918" cy="497840"/>
          </a:xfrm>
          <a:prstGeom prst="rect"/>
          <a:solidFill>
            <a:schemeClr val="bg1"/>
          </a:solidFill>
        </p:spPr>
        <p:txBody>
          <a:bodyPr rtlCol="0" wrap="none">
            <a:spAutoFit/>
          </a:bodyPr>
          <a:p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纵向</a:t>
            </a:r>
            <a:r>
              <a:rPr altLang="zh-CN" b="1" dirty="0" sz="2400" lang="en-US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100mV/</a:t>
            </a:r>
            <a:r>
              <a:rPr altLang="en-US" b="1" dirty="0" sz="2400" lang="zh-CN">
                <a:solidFill>
                  <a:srgbClr val="FF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格</a:t>
            </a:r>
          </a:p>
        </p:txBody>
      </p:sp>
      <p:sp>
        <p:nvSpPr>
          <p:cNvPr id="1048647" name="文本框 21"/>
          <p:cNvSpPr txBox="1"/>
          <p:nvPr/>
        </p:nvSpPr>
        <p:spPr>
          <a:xfrm>
            <a:off x="381000" y="540661"/>
            <a:ext cx="1960880" cy="561339"/>
          </a:xfrm>
          <a:prstGeom prst="rect"/>
          <a:noFill/>
        </p:spPr>
        <p:txBody>
          <a:bodyPr rtlCol="0" wrap="none">
            <a:spAutoFit/>
          </a:bodyPr>
          <a:p>
            <a:r>
              <a:rPr altLang="en-US" b="1" dirty="0" sz="2800" lang="zh-CN">
                <a:solidFill>
                  <a:srgbClr val="0000FF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示波器调节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a="http://schemas.openxmlformats.org/drawingml/2006/main" name="Office 主题">
  <a:themeElements>
    <a:clrScheme name="Office">
      <a:dk1>
        <a:sysClr lastClr="000000" val="windowText"/>
      </a:dk1>
      <a:lt1>
        <a:sysClr lastClr="FFFFFF" val="window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Properties xmlns="http://schemas.openxmlformats.org/officeDocument/2006/extended-properties">
  <Application>Microsoft Office PowerPoint</Application>
  <ScaleCrop>0</ScaleCrop>
  <LinksUpToDate>0</LinksUpToDate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:title>PowerPoint Presentation</dc:title>
  <dc:creator>ylsy</dc:creator>
  <cp:lastModifiedBy>ming</cp:lastModifiedBy>
  <dcterms:created xsi:type="dcterms:W3CDTF">1969-12-31T16:00:00Z</dcterms:created>
  <dcterms:modified xsi:type="dcterms:W3CDTF">2025-10-27T10:03:17Z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ICV">
    <vt:lpwstr>a7026cc047e0473daa4dccf23d573c56_23</vt:lpwstr>
  </property>
</Properties>
</file>